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5"/>
  </p:notesMasterIdLst>
  <p:sldIdLst>
    <p:sldId id="257" r:id="rId2"/>
    <p:sldId id="311" r:id="rId3"/>
    <p:sldId id="783" r:id="rId4"/>
    <p:sldId id="902" r:id="rId5"/>
    <p:sldId id="903" r:id="rId6"/>
    <p:sldId id="904" r:id="rId7"/>
    <p:sldId id="830" r:id="rId8"/>
    <p:sldId id="855" r:id="rId9"/>
    <p:sldId id="856" r:id="rId10"/>
    <p:sldId id="857" r:id="rId11"/>
    <p:sldId id="858" r:id="rId12"/>
    <p:sldId id="859" r:id="rId13"/>
    <p:sldId id="861" r:id="rId14"/>
    <p:sldId id="905" r:id="rId15"/>
    <p:sldId id="906" r:id="rId16"/>
    <p:sldId id="836" r:id="rId17"/>
    <p:sldId id="869" r:id="rId18"/>
    <p:sldId id="838" r:id="rId19"/>
    <p:sldId id="880" r:id="rId20"/>
    <p:sldId id="881" r:id="rId21"/>
    <p:sldId id="901" r:id="rId22"/>
    <p:sldId id="882" r:id="rId23"/>
    <p:sldId id="842" r:id="rId24"/>
    <p:sldId id="843" r:id="rId25"/>
    <p:sldId id="844" r:id="rId26"/>
    <p:sldId id="886" r:id="rId27"/>
    <p:sldId id="887" r:id="rId28"/>
    <p:sldId id="888" r:id="rId29"/>
    <p:sldId id="848" r:id="rId30"/>
    <p:sldId id="849" r:id="rId31"/>
    <p:sldId id="894" r:id="rId32"/>
    <p:sldId id="850" r:id="rId33"/>
    <p:sldId id="907" r:id="rId34"/>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072" autoAdjust="0"/>
  </p:normalViewPr>
  <p:slideViewPr>
    <p:cSldViewPr>
      <p:cViewPr varScale="1">
        <p:scale>
          <a:sx n="101" d="100"/>
          <a:sy n="101" d="100"/>
        </p:scale>
        <p:origin x="576" y="7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1pPr>
            <a:lvl2pPr marL="676205" indent="-258736"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2pPr>
            <a:lvl3pPr marL="1039706" indent="-207941"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3pPr>
            <a:lvl4pPr marL="1457175" indent="-207941"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4pPr>
            <a:lvl5pPr marL="1873058" indent="-207941"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5pPr>
            <a:lvl6pPr marL="2330210"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6pPr>
            <a:lvl7pPr marL="2787364"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7pPr>
            <a:lvl8pPr marL="3244516"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8pPr>
            <a:lvl9pPr marL="3701670"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9pPr>
          </a:lstStyle>
          <a:p>
            <a:pPr eaLnBrk="1" hangingPunct="1">
              <a:spcBef>
                <a:spcPct val="0"/>
              </a:spcBef>
              <a:buSzPct val="45000"/>
              <a:buFont typeface="Wingdings" pitchFamily="2" charset="2"/>
              <a:buNone/>
            </a:pPr>
            <a:fld id="{F780B85D-DAE6-4DA1-9B35-71B8E9E30B12}" type="slidenum">
              <a:rPr lang="en-US" altLang="en-US" sz="1300">
                <a:ea typeface="ＭＳ Ｐゴシック" pitchFamily="34" charset="-128"/>
              </a:rPr>
              <a:pPr eaLnBrk="1" hangingPunct="1">
                <a:spcBef>
                  <a:spcPct val="0"/>
                </a:spcBef>
                <a:buSzPct val="45000"/>
                <a:buFont typeface="Wingdings" pitchFamily="2" charset="2"/>
                <a:buNone/>
              </a:pPr>
              <a:t>17</a:t>
            </a:fld>
            <a:endParaRPr lang="en-US" altLang="en-US" sz="1300">
              <a:ea typeface="ＭＳ Ｐゴシック" pitchFamily="34" charset="-128"/>
            </a:endParaRPr>
          </a:p>
        </p:txBody>
      </p:sp>
    </p:spTree>
    <p:extLst>
      <p:ext uri="{BB962C8B-B14F-4D97-AF65-F5344CB8AC3E}">
        <p14:creationId xmlns:p14="http://schemas.microsoft.com/office/powerpoint/2010/main" val="1537874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18</a:t>
            </a:fld>
            <a:endParaRPr lang="en-US" altLang="en-US" sz="1400"/>
          </a:p>
        </p:txBody>
      </p:sp>
    </p:spTree>
    <p:extLst>
      <p:ext uri="{BB962C8B-B14F-4D97-AF65-F5344CB8AC3E}">
        <p14:creationId xmlns:p14="http://schemas.microsoft.com/office/powerpoint/2010/main" val="316855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647416" algn="l"/>
                <a:tab pos="1294830" algn="l"/>
                <a:tab pos="1942246" algn="l"/>
                <a:tab pos="2591221" algn="l"/>
              </a:tabLst>
              <a:defRPr>
                <a:solidFill>
                  <a:schemeClr val="tx1"/>
                </a:solidFill>
                <a:latin typeface="Times New Roman" pitchFamily="18" charset="0"/>
              </a:defRPr>
            </a:lvl1pPr>
            <a:lvl2pPr marL="730097" indent="-280807">
              <a:tabLst>
                <a:tab pos="647416" algn="l"/>
                <a:tab pos="1294830" algn="l"/>
                <a:tab pos="1942246" algn="l"/>
                <a:tab pos="2591221" algn="l"/>
              </a:tabLst>
              <a:defRPr>
                <a:solidFill>
                  <a:schemeClr val="tx1"/>
                </a:solidFill>
                <a:latin typeface="Times New Roman" pitchFamily="18" charset="0"/>
              </a:defRPr>
            </a:lvl2pPr>
            <a:lvl3pPr marL="1123226" indent="-224645">
              <a:tabLst>
                <a:tab pos="647416" algn="l"/>
                <a:tab pos="1294830" algn="l"/>
                <a:tab pos="1942246" algn="l"/>
                <a:tab pos="2591221" algn="l"/>
              </a:tabLst>
              <a:defRPr>
                <a:solidFill>
                  <a:schemeClr val="tx1"/>
                </a:solidFill>
                <a:latin typeface="Times New Roman" pitchFamily="18" charset="0"/>
              </a:defRPr>
            </a:lvl3pPr>
            <a:lvl4pPr marL="1572517" indent="-224645">
              <a:tabLst>
                <a:tab pos="647416" algn="l"/>
                <a:tab pos="1294830" algn="l"/>
                <a:tab pos="1942246" algn="l"/>
                <a:tab pos="2591221" algn="l"/>
              </a:tabLst>
              <a:defRPr>
                <a:solidFill>
                  <a:schemeClr val="tx1"/>
                </a:solidFill>
                <a:latin typeface="Times New Roman" pitchFamily="18" charset="0"/>
              </a:defRPr>
            </a:lvl4pPr>
            <a:lvl5pPr marL="2021807" indent="-224645">
              <a:tabLst>
                <a:tab pos="647416" algn="l"/>
                <a:tab pos="1294830" algn="l"/>
                <a:tab pos="1942246" algn="l"/>
                <a:tab pos="2591221" algn="l"/>
              </a:tabLst>
              <a:defRPr>
                <a:solidFill>
                  <a:schemeClr val="tx1"/>
                </a:solidFill>
                <a:latin typeface="Times New Roman" pitchFamily="18" charset="0"/>
              </a:defRPr>
            </a:lvl5pPr>
            <a:lvl6pPr marL="2471097"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6pPr>
            <a:lvl7pPr marL="2920388"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7pPr>
            <a:lvl8pPr marL="3369678"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8pPr>
            <a:lvl9pPr marL="3818969"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9pPr>
          </a:lstStyle>
          <a:p>
            <a:pPr>
              <a:buFont typeface="Wingdings" pitchFamily="2" charset="2"/>
              <a:buNone/>
            </a:pPr>
            <a:fld id="{C9DFDBFC-9F32-4F49-BB44-693D922F8936}" type="slidenum">
              <a:rPr lang="en-US" altLang="en-US" smtClean="0">
                <a:solidFill>
                  <a:schemeClr val="tx2"/>
                </a:solidFill>
                <a:ea typeface="MS PGothic" pitchFamily="34" charset="-128"/>
              </a:rPr>
              <a:pPr>
                <a:buFont typeface="Wingdings" pitchFamily="2" charset="2"/>
                <a:buNone/>
              </a:pPr>
              <a:t>19</a:t>
            </a:fld>
            <a:endParaRPr lang="en-US" altLang="en-US">
              <a:solidFill>
                <a:schemeClr val="tx2"/>
              </a:solidFill>
              <a:ea typeface="MS PGothic" pitchFamily="34" charset="-128"/>
            </a:endParaRPr>
          </a:p>
        </p:txBody>
      </p:sp>
    </p:spTree>
    <p:extLst>
      <p:ext uri="{BB962C8B-B14F-4D97-AF65-F5344CB8AC3E}">
        <p14:creationId xmlns:p14="http://schemas.microsoft.com/office/powerpoint/2010/main" val="78813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20</a:t>
            </a:fld>
            <a:endParaRPr lang="en-US" altLang="en-US" sz="1400"/>
          </a:p>
        </p:txBody>
      </p:sp>
    </p:spTree>
    <p:extLst>
      <p:ext uri="{BB962C8B-B14F-4D97-AF65-F5344CB8AC3E}">
        <p14:creationId xmlns:p14="http://schemas.microsoft.com/office/powerpoint/2010/main" val="894484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21</a:t>
            </a:fld>
            <a:endParaRPr lang="en-US" altLang="en-US" sz="1400"/>
          </a:p>
        </p:txBody>
      </p:sp>
    </p:spTree>
    <p:extLst>
      <p:ext uri="{BB962C8B-B14F-4D97-AF65-F5344CB8AC3E}">
        <p14:creationId xmlns:p14="http://schemas.microsoft.com/office/powerpoint/2010/main" val="2053793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22</a:t>
            </a:fld>
            <a:endParaRPr lang="en-US" altLang="en-US" sz="1400"/>
          </a:p>
        </p:txBody>
      </p:sp>
    </p:spTree>
    <p:extLst>
      <p:ext uri="{BB962C8B-B14F-4D97-AF65-F5344CB8AC3E}">
        <p14:creationId xmlns:p14="http://schemas.microsoft.com/office/powerpoint/2010/main" val="724964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23</a:t>
            </a:fld>
            <a:endParaRPr lang="en-US" altLang="en-US" sz="1400"/>
          </a:p>
        </p:txBody>
      </p:sp>
    </p:spTree>
    <p:extLst>
      <p:ext uri="{BB962C8B-B14F-4D97-AF65-F5344CB8AC3E}">
        <p14:creationId xmlns:p14="http://schemas.microsoft.com/office/powerpoint/2010/main" val="2735082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24</a:t>
            </a:fld>
            <a:endParaRPr lang="en-US" altLang="en-US" sz="1400"/>
          </a:p>
        </p:txBody>
      </p:sp>
    </p:spTree>
    <p:extLst>
      <p:ext uri="{BB962C8B-B14F-4D97-AF65-F5344CB8AC3E}">
        <p14:creationId xmlns:p14="http://schemas.microsoft.com/office/powerpoint/2010/main" val="1163915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25</a:t>
            </a:fld>
            <a:endParaRPr lang="en-US" altLang="en-US" sz="1400"/>
          </a:p>
        </p:txBody>
      </p:sp>
    </p:spTree>
    <p:extLst>
      <p:ext uri="{BB962C8B-B14F-4D97-AF65-F5344CB8AC3E}">
        <p14:creationId xmlns:p14="http://schemas.microsoft.com/office/powerpoint/2010/main" val="115539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26</a:t>
            </a:fld>
            <a:endParaRPr lang="en-US" altLang="en-US" sz="1400"/>
          </a:p>
        </p:txBody>
      </p:sp>
    </p:spTree>
    <p:extLst>
      <p:ext uri="{BB962C8B-B14F-4D97-AF65-F5344CB8AC3E}">
        <p14:creationId xmlns:p14="http://schemas.microsoft.com/office/powerpoint/2010/main" val="784562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27</a:t>
            </a:fld>
            <a:endParaRPr lang="en-US" altLang="en-US" sz="1400"/>
          </a:p>
        </p:txBody>
      </p:sp>
    </p:spTree>
    <p:extLst>
      <p:ext uri="{BB962C8B-B14F-4D97-AF65-F5344CB8AC3E}">
        <p14:creationId xmlns:p14="http://schemas.microsoft.com/office/powerpoint/2010/main" val="191965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28</a:t>
            </a:fld>
            <a:endParaRPr lang="en-US" altLang="en-US" sz="1400"/>
          </a:p>
        </p:txBody>
      </p:sp>
    </p:spTree>
    <p:extLst>
      <p:ext uri="{BB962C8B-B14F-4D97-AF65-F5344CB8AC3E}">
        <p14:creationId xmlns:p14="http://schemas.microsoft.com/office/powerpoint/2010/main" val="3330599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29</a:t>
            </a:fld>
            <a:endParaRPr lang="en-US" altLang="en-US" sz="1400"/>
          </a:p>
        </p:txBody>
      </p:sp>
    </p:spTree>
    <p:extLst>
      <p:ext uri="{BB962C8B-B14F-4D97-AF65-F5344CB8AC3E}">
        <p14:creationId xmlns:p14="http://schemas.microsoft.com/office/powerpoint/2010/main" val="1696322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30</a:t>
            </a:fld>
            <a:endParaRPr lang="en-US" altLang="en-US" sz="1400"/>
          </a:p>
        </p:txBody>
      </p:sp>
    </p:spTree>
    <p:extLst>
      <p:ext uri="{BB962C8B-B14F-4D97-AF65-F5344CB8AC3E}">
        <p14:creationId xmlns:p14="http://schemas.microsoft.com/office/powerpoint/2010/main" val="1340129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31</a:t>
            </a:fld>
            <a:endParaRPr lang="en-US" altLang="en-US" sz="1400"/>
          </a:p>
        </p:txBody>
      </p:sp>
    </p:spTree>
    <p:extLst>
      <p:ext uri="{BB962C8B-B14F-4D97-AF65-F5344CB8AC3E}">
        <p14:creationId xmlns:p14="http://schemas.microsoft.com/office/powerpoint/2010/main" val="3124165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32</a:t>
            </a:fld>
            <a:endParaRPr lang="en-US" altLang="en-US" sz="1400"/>
          </a:p>
        </p:txBody>
      </p:sp>
    </p:spTree>
    <p:extLst>
      <p:ext uri="{BB962C8B-B14F-4D97-AF65-F5344CB8AC3E}">
        <p14:creationId xmlns:p14="http://schemas.microsoft.com/office/powerpoint/2010/main" val="54584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90590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7</a:t>
            </a:fld>
            <a:endParaRPr lang="en-US" altLang="en-US" sz="1400"/>
          </a:p>
        </p:txBody>
      </p:sp>
    </p:spTree>
    <p:extLst>
      <p:ext uri="{BB962C8B-B14F-4D97-AF65-F5344CB8AC3E}">
        <p14:creationId xmlns:p14="http://schemas.microsoft.com/office/powerpoint/2010/main" val="3387806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8</a:t>
            </a:fld>
            <a:endParaRPr lang="en-US" altLang="en-US" sz="1400"/>
          </a:p>
        </p:txBody>
      </p:sp>
    </p:spTree>
    <p:extLst>
      <p:ext uri="{BB962C8B-B14F-4D97-AF65-F5344CB8AC3E}">
        <p14:creationId xmlns:p14="http://schemas.microsoft.com/office/powerpoint/2010/main" val="403835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9</a:t>
            </a:fld>
            <a:endParaRPr lang="en-US" altLang="en-US" sz="1400"/>
          </a:p>
        </p:txBody>
      </p:sp>
    </p:spTree>
    <p:extLst>
      <p:ext uri="{BB962C8B-B14F-4D97-AF65-F5344CB8AC3E}">
        <p14:creationId xmlns:p14="http://schemas.microsoft.com/office/powerpoint/2010/main" val="177236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10</a:t>
            </a:fld>
            <a:endParaRPr lang="en-US" altLang="en-US" sz="1400"/>
          </a:p>
        </p:txBody>
      </p:sp>
    </p:spTree>
    <p:extLst>
      <p:ext uri="{BB962C8B-B14F-4D97-AF65-F5344CB8AC3E}">
        <p14:creationId xmlns:p14="http://schemas.microsoft.com/office/powerpoint/2010/main" val="62288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12</a:t>
            </a:fld>
            <a:endParaRPr lang="en-US" altLang="en-US" sz="1400"/>
          </a:p>
        </p:txBody>
      </p:sp>
    </p:spTree>
    <p:extLst>
      <p:ext uri="{BB962C8B-B14F-4D97-AF65-F5344CB8AC3E}">
        <p14:creationId xmlns:p14="http://schemas.microsoft.com/office/powerpoint/2010/main" val="4271738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1pPr>
            <a:lvl2pPr marL="676205" indent="-258736"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2pPr>
            <a:lvl3pPr marL="1039706" indent="-207941"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3pPr>
            <a:lvl4pPr marL="1457175" indent="-207941"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4pPr>
            <a:lvl5pPr marL="1873058" indent="-207941" defTabSz="927005" eaLnBrk="0" hangingPunct="0">
              <a:spcBef>
                <a:spcPct val="30000"/>
              </a:spcBef>
              <a:tabLst>
                <a:tab pos="658746" algn="l"/>
                <a:tab pos="1317490" algn="l"/>
                <a:tab pos="1977822" algn="l"/>
                <a:tab pos="2636567" algn="l"/>
              </a:tabLst>
              <a:defRPr sz="1200">
                <a:solidFill>
                  <a:schemeClr val="tx1"/>
                </a:solidFill>
                <a:latin typeface="Times New Roman" pitchFamily="18" charset="0"/>
              </a:defRPr>
            </a:lvl5pPr>
            <a:lvl6pPr marL="2330210"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6pPr>
            <a:lvl7pPr marL="2787364"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7pPr>
            <a:lvl8pPr marL="3244516"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8pPr>
            <a:lvl9pPr marL="3701670" indent="-207941" defTabSz="927005" eaLnBrk="0" fontAlgn="base" hangingPunct="0">
              <a:spcBef>
                <a:spcPct val="30000"/>
              </a:spcBef>
              <a:spcAft>
                <a:spcPct val="0"/>
              </a:spcAft>
              <a:tabLst>
                <a:tab pos="658746" algn="l"/>
                <a:tab pos="1317490" algn="l"/>
                <a:tab pos="1977822" algn="l"/>
                <a:tab pos="2636567" algn="l"/>
              </a:tabLst>
              <a:defRPr sz="1200">
                <a:solidFill>
                  <a:schemeClr val="tx1"/>
                </a:solidFill>
                <a:latin typeface="Times New Roman" pitchFamily="18" charset="0"/>
              </a:defRPr>
            </a:lvl9pPr>
          </a:lstStyle>
          <a:p>
            <a:pPr eaLnBrk="1" hangingPunct="1">
              <a:spcBef>
                <a:spcPct val="0"/>
              </a:spcBef>
              <a:buSzPct val="45000"/>
              <a:buFont typeface="Wingdings" pitchFamily="2" charset="2"/>
              <a:buNone/>
            </a:pPr>
            <a:fld id="{F780B85D-DAE6-4DA1-9B35-71B8E9E30B12}" type="slidenum">
              <a:rPr lang="en-US" altLang="en-US" sz="1300">
                <a:ea typeface="ＭＳ Ｐゴシック" pitchFamily="34" charset="-128"/>
              </a:rPr>
              <a:pPr eaLnBrk="1" hangingPunct="1">
                <a:spcBef>
                  <a:spcPct val="0"/>
                </a:spcBef>
                <a:buSzPct val="45000"/>
                <a:buFont typeface="Wingdings" pitchFamily="2" charset="2"/>
                <a:buNone/>
              </a:pPr>
              <a:t>15</a:t>
            </a:fld>
            <a:endParaRPr lang="en-US" altLang="en-US" sz="1300">
              <a:ea typeface="ＭＳ Ｐゴシック" pitchFamily="34" charset="-128"/>
            </a:endParaRPr>
          </a:p>
        </p:txBody>
      </p:sp>
    </p:spTree>
    <p:extLst>
      <p:ext uri="{BB962C8B-B14F-4D97-AF65-F5344CB8AC3E}">
        <p14:creationId xmlns:p14="http://schemas.microsoft.com/office/powerpoint/2010/main" val="426051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16</a:t>
            </a:fld>
            <a:endParaRPr lang="en-US" altLang="en-US" sz="1400"/>
          </a:p>
        </p:txBody>
      </p:sp>
    </p:spTree>
    <p:extLst>
      <p:ext uri="{BB962C8B-B14F-4D97-AF65-F5344CB8AC3E}">
        <p14:creationId xmlns:p14="http://schemas.microsoft.com/office/powerpoint/2010/main" val="57167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tiff"/><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www.reuters.com/financ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investing.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usinessinsider.com/google-pixel-3-event-october-9-what-to-expect-2018-10" TargetMode="External"/><Relationship Id="rId2" Type="http://schemas.openxmlformats.org/officeDocument/2006/relationships/hyperlink" Target="https://www.thisisinsider.com/google-video-shows-pixel-3-google-home-hub-and-pixel-slate-in-under-a-minute-2018-10" TargetMode="Externa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hyperlink" Target="http://www.google.com/finan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investing.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ngadget.com/2018/10/05/snap-evan-spiegel-app-redesign-rushed/" TargetMode="External"/><Relationship Id="rId2" Type="http://schemas.openxmlformats.org/officeDocument/2006/relationships/hyperlink" Target="https://www.engadget.com/2018/10/10/snap-originals-docuseries/" TargetMode="External"/><Relationship Id="rId1" Type="http://schemas.openxmlformats.org/officeDocument/2006/relationships/slideLayout" Target="../slideLayouts/slideLayout2.xml"/><Relationship Id="rId5" Type="http://schemas.openxmlformats.org/officeDocument/2006/relationships/hyperlink" Target="https://www.engadget.com/2018/05/15/guess-the-killer-in-snapchat-s-murder-mystery-show/" TargetMode="Externa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hyperlink" Target="https://investor.snap.com/news-releases/2018/10-10-2018-130016537" TargetMode="External"/><Relationship Id="rId2" Type="http://schemas.openxmlformats.org/officeDocument/2006/relationships/hyperlink" Target="https://markets.businessinsider.com/news/stocks/snap-stock-price-record-low-scripted-shows-announcement-2018-10-1027605434" TargetMode="External"/><Relationship Id="rId1" Type="http://schemas.openxmlformats.org/officeDocument/2006/relationships/slideLayout" Target="../slideLayouts/slideLayout2.xml"/><Relationship Id="rId5" Type="http://schemas.openxmlformats.org/officeDocument/2006/relationships/hyperlink" Target="https://www.businessinsider.com/instagram-stories-400-million-daily-active-users-snapchat-2018-6?utm_source=markets&amp;utm_medium=ingest" TargetMode="Externa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hyperlink" Target="https://www.fool.com/quote/nyse/snap-inc/snap" TargetMode="External"/><Relationship Id="rId2" Type="http://schemas.openxmlformats.org/officeDocument/2006/relationships/hyperlink" Target="https://www.fool.com/investing/2018/10/09/can-snap-afford-evan-spiegels-big-plans.aspx" TargetMode="External"/><Relationship Id="rId1" Type="http://schemas.openxmlformats.org/officeDocument/2006/relationships/slideLayout" Target="../slideLayouts/slideLayout2.xml"/><Relationship Id="rId5" Type="http://schemas.openxmlformats.org/officeDocument/2006/relationships/hyperlink" Target="https://www.fool.com/investing/2017/08/21/did-snap-make-a-mistake-with-its-3-billion-in-clou.aspx" TargetMode="External"/><Relationship Id="rId4" Type="http://schemas.openxmlformats.org/officeDocument/2006/relationships/hyperlink" Target="https://www.bloomberg.com/news/articles/2018-10-09/snap-s-cash-drain-is-becoming-a-big-problem-analyst-say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Amazon Case</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October 11,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292101"/>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960437"/>
            <a:ext cx="8610600" cy="5543550"/>
          </a:xfrm>
        </p:spPr>
        <p:txBody>
          <a:bodyPr/>
          <a:lstStyle/>
          <a:p>
            <a:r>
              <a:rPr lang="en-US" sz="3200" dirty="0"/>
              <a:t>In what businesses does Amazon compete?</a:t>
            </a:r>
          </a:p>
          <a:p>
            <a:r>
              <a:rPr lang="en-US" sz="2000" dirty="0">
                <a:solidFill>
                  <a:srgbClr val="FF0000"/>
                </a:solidFill>
              </a:rPr>
              <a:t>Online Retail</a:t>
            </a:r>
          </a:p>
          <a:p>
            <a:r>
              <a:rPr lang="en-US" sz="2000" dirty="0">
                <a:solidFill>
                  <a:srgbClr val="FF0000"/>
                </a:solidFill>
              </a:rPr>
              <a:t>Cloud Computing and Web Services (AWS)</a:t>
            </a:r>
          </a:p>
          <a:p>
            <a:r>
              <a:rPr lang="en-US" sz="2000" dirty="0">
                <a:solidFill>
                  <a:srgbClr val="FF0000"/>
                </a:solidFill>
              </a:rPr>
              <a:t>Platform for 3</a:t>
            </a:r>
            <a:r>
              <a:rPr lang="en-US" sz="2000" baseline="30000" dirty="0">
                <a:solidFill>
                  <a:srgbClr val="FF0000"/>
                </a:solidFill>
              </a:rPr>
              <a:t>rd</a:t>
            </a:r>
            <a:r>
              <a:rPr lang="en-US" sz="2000" dirty="0">
                <a:solidFill>
                  <a:srgbClr val="FF0000"/>
                </a:solidFill>
              </a:rPr>
              <a:t> Party Retail – Marketplace</a:t>
            </a:r>
          </a:p>
          <a:p>
            <a:r>
              <a:rPr lang="en-US" sz="2000" dirty="0">
                <a:solidFill>
                  <a:srgbClr val="FF0000"/>
                </a:solidFill>
              </a:rPr>
              <a:t>Home appliances – Echo - information services</a:t>
            </a:r>
          </a:p>
          <a:p>
            <a:r>
              <a:rPr lang="en-US" sz="2000" dirty="0">
                <a:solidFill>
                  <a:srgbClr val="FF0000"/>
                </a:solidFill>
              </a:rPr>
              <a:t>Publishing / TV / Media Production</a:t>
            </a:r>
          </a:p>
          <a:p>
            <a:r>
              <a:rPr lang="en-US" sz="2000" dirty="0">
                <a:solidFill>
                  <a:srgbClr val="FF0000"/>
                </a:solidFill>
              </a:rPr>
              <a:t>App Store</a:t>
            </a:r>
          </a:p>
          <a:p>
            <a:r>
              <a:rPr lang="en-US" sz="2000" dirty="0">
                <a:solidFill>
                  <a:srgbClr val="FF0000"/>
                </a:solidFill>
              </a:rPr>
              <a:t>Devices such as Kindle and </a:t>
            </a:r>
            <a:r>
              <a:rPr lang="en-US" sz="2000" dirty="0" err="1">
                <a:solidFill>
                  <a:srgbClr val="FF0000"/>
                </a:solidFill>
              </a:rPr>
              <a:t>Firephone</a:t>
            </a:r>
            <a:endParaRPr lang="en-US" sz="2000" dirty="0">
              <a:solidFill>
                <a:srgbClr val="FF0000"/>
              </a:solidFill>
            </a:endParaRPr>
          </a:p>
          <a:p>
            <a:endParaRPr lang="en-US" sz="2000" dirty="0"/>
          </a:p>
        </p:txBody>
      </p:sp>
    </p:spTree>
    <p:extLst>
      <p:ext uri="{BB962C8B-B14F-4D97-AF65-F5344CB8AC3E}">
        <p14:creationId xmlns:p14="http://schemas.microsoft.com/office/powerpoint/2010/main" val="1291787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9" b="1" dirty="0"/>
              <a:t>The Businesses of Amazon</a:t>
            </a:r>
          </a:p>
        </p:txBody>
      </p:sp>
      <p:sp>
        <p:nvSpPr>
          <p:cNvPr id="4" name="Oval 3"/>
          <p:cNvSpPr/>
          <p:nvPr/>
        </p:nvSpPr>
        <p:spPr>
          <a:xfrm>
            <a:off x="2688413" y="2771880"/>
            <a:ext cx="4619801" cy="327585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443" y="3471692"/>
            <a:ext cx="2651742" cy="2161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77359" y="2964404"/>
            <a:ext cx="954107" cy="646331"/>
          </a:xfrm>
          <a:prstGeom prst="rect">
            <a:avLst/>
          </a:prstGeom>
          <a:noFill/>
        </p:spPr>
        <p:txBody>
          <a:bodyPr wrap="none" rtlCol="0">
            <a:spAutoFit/>
          </a:bodyPr>
          <a:lstStyle/>
          <a:p>
            <a:pPr algn="ctr"/>
            <a:r>
              <a:rPr lang="en-US" b="1" dirty="0">
                <a:latin typeface="+mn-lt"/>
              </a:rPr>
              <a:t>Market</a:t>
            </a:r>
          </a:p>
          <a:p>
            <a:pPr algn="ctr"/>
            <a:r>
              <a:rPr lang="en-US" b="1" dirty="0">
                <a:latin typeface="+mn-lt"/>
              </a:rPr>
              <a:t>Place</a:t>
            </a:r>
          </a:p>
        </p:txBody>
      </p:sp>
      <p:sp>
        <p:nvSpPr>
          <p:cNvPr id="7" name="TextBox 6"/>
          <p:cNvSpPr txBox="1"/>
          <p:nvPr/>
        </p:nvSpPr>
        <p:spPr>
          <a:xfrm>
            <a:off x="4993135" y="2964402"/>
            <a:ext cx="1432765" cy="646331"/>
          </a:xfrm>
          <a:prstGeom prst="rect">
            <a:avLst/>
          </a:prstGeom>
          <a:noFill/>
        </p:spPr>
        <p:txBody>
          <a:bodyPr wrap="none" rtlCol="0">
            <a:spAutoFit/>
          </a:bodyPr>
          <a:lstStyle/>
          <a:p>
            <a:pPr algn="ctr"/>
            <a:r>
              <a:rPr lang="en-US" b="1" dirty="0">
                <a:latin typeface="+mn-lt"/>
              </a:rPr>
              <a:t>Books and</a:t>
            </a:r>
          </a:p>
          <a:p>
            <a:pPr algn="ctr"/>
            <a:r>
              <a:rPr lang="en-US" b="1" dirty="0">
                <a:latin typeface="+mn-lt"/>
              </a:rPr>
              <a:t>Electronics</a:t>
            </a:r>
          </a:p>
        </p:txBody>
      </p:sp>
      <p:sp>
        <p:nvSpPr>
          <p:cNvPr id="8" name="TextBox 7"/>
          <p:cNvSpPr txBox="1"/>
          <p:nvPr/>
        </p:nvSpPr>
        <p:spPr>
          <a:xfrm>
            <a:off x="3929165" y="5375768"/>
            <a:ext cx="888385" cy="369332"/>
          </a:xfrm>
          <a:prstGeom prst="rect">
            <a:avLst/>
          </a:prstGeom>
          <a:noFill/>
        </p:spPr>
        <p:txBody>
          <a:bodyPr wrap="none" rtlCol="0">
            <a:spAutoFit/>
          </a:bodyPr>
          <a:lstStyle/>
          <a:p>
            <a:pPr algn="ctr"/>
            <a:r>
              <a:rPr lang="en-US" b="1" dirty="0">
                <a:latin typeface="+mn-lt"/>
              </a:rPr>
              <a:t>Phone</a:t>
            </a:r>
          </a:p>
        </p:txBody>
      </p:sp>
      <p:sp>
        <p:nvSpPr>
          <p:cNvPr id="9" name="TextBox 8"/>
          <p:cNvSpPr txBox="1"/>
          <p:nvPr/>
        </p:nvSpPr>
        <p:spPr>
          <a:xfrm>
            <a:off x="5830771" y="4409811"/>
            <a:ext cx="1486497" cy="646331"/>
          </a:xfrm>
          <a:prstGeom prst="rect">
            <a:avLst/>
          </a:prstGeom>
          <a:noFill/>
        </p:spPr>
        <p:txBody>
          <a:bodyPr wrap="none" rtlCol="0">
            <a:spAutoFit/>
          </a:bodyPr>
          <a:lstStyle/>
          <a:p>
            <a:pPr algn="ctr"/>
            <a:r>
              <a:rPr lang="en-US" b="1" dirty="0">
                <a:latin typeface="+mn-lt"/>
              </a:rPr>
              <a:t>Ad Network</a:t>
            </a:r>
          </a:p>
          <a:p>
            <a:pPr algn="ctr"/>
            <a:r>
              <a:rPr lang="en-US" b="1" dirty="0">
                <a:latin typeface="+mn-lt"/>
              </a:rPr>
              <a:t>Search</a:t>
            </a:r>
          </a:p>
        </p:txBody>
      </p:sp>
      <p:sp>
        <p:nvSpPr>
          <p:cNvPr id="10" name="TextBox 9"/>
          <p:cNvSpPr txBox="1"/>
          <p:nvPr/>
        </p:nvSpPr>
        <p:spPr>
          <a:xfrm>
            <a:off x="6191714" y="3676863"/>
            <a:ext cx="914033" cy="369332"/>
          </a:xfrm>
          <a:prstGeom prst="rect">
            <a:avLst/>
          </a:prstGeom>
          <a:noFill/>
        </p:spPr>
        <p:txBody>
          <a:bodyPr wrap="none" rtlCol="0">
            <a:spAutoFit/>
          </a:bodyPr>
          <a:lstStyle/>
          <a:p>
            <a:pPr algn="ctr"/>
            <a:r>
              <a:rPr lang="en-US" b="1" dirty="0">
                <a:latin typeface="+mn-lt"/>
              </a:rPr>
              <a:t>Kindle</a:t>
            </a:r>
          </a:p>
        </p:txBody>
      </p:sp>
      <p:sp>
        <p:nvSpPr>
          <p:cNvPr id="11" name="TextBox 10"/>
          <p:cNvSpPr txBox="1"/>
          <p:nvPr/>
        </p:nvSpPr>
        <p:spPr>
          <a:xfrm>
            <a:off x="5228504" y="5324609"/>
            <a:ext cx="1222642" cy="369332"/>
          </a:xfrm>
          <a:prstGeom prst="rect">
            <a:avLst/>
          </a:prstGeom>
          <a:noFill/>
        </p:spPr>
        <p:txBody>
          <a:bodyPr wrap="none" rtlCol="0">
            <a:spAutoFit/>
          </a:bodyPr>
          <a:lstStyle/>
          <a:p>
            <a:pPr algn="ctr"/>
            <a:r>
              <a:rPr lang="en-US" b="1" dirty="0" err="1">
                <a:latin typeface="+mn-lt"/>
              </a:rPr>
              <a:t>AppStore</a:t>
            </a:r>
            <a:endParaRPr lang="en-US" b="1" dirty="0">
              <a:latin typeface="+mn-lt"/>
            </a:endParaRPr>
          </a:p>
        </p:txBody>
      </p:sp>
      <p:sp>
        <p:nvSpPr>
          <p:cNvPr id="12" name="TextBox 11"/>
          <p:cNvSpPr txBox="1"/>
          <p:nvPr/>
        </p:nvSpPr>
        <p:spPr>
          <a:xfrm>
            <a:off x="3072966" y="4778574"/>
            <a:ext cx="909223" cy="369332"/>
          </a:xfrm>
          <a:prstGeom prst="rect">
            <a:avLst/>
          </a:prstGeom>
          <a:noFill/>
        </p:spPr>
        <p:txBody>
          <a:bodyPr wrap="none" rtlCol="0">
            <a:spAutoFit/>
          </a:bodyPr>
          <a:lstStyle/>
          <a:p>
            <a:pPr algn="ctr"/>
            <a:r>
              <a:rPr lang="en-US" b="1" dirty="0">
                <a:latin typeface="+mn-lt"/>
              </a:rPr>
              <a:t>Studio</a:t>
            </a:r>
          </a:p>
        </p:txBody>
      </p:sp>
      <p:sp>
        <p:nvSpPr>
          <p:cNvPr id="13" name="TextBox 12"/>
          <p:cNvSpPr txBox="1"/>
          <p:nvPr/>
        </p:nvSpPr>
        <p:spPr>
          <a:xfrm>
            <a:off x="3074252" y="3523935"/>
            <a:ext cx="692048" cy="369332"/>
          </a:xfrm>
          <a:prstGeom prst="rect">
            <a:avLst/>
          </a:prstGeom>
          <a:noFill/>
        </p:spPr>
        <p:txBody>
          <a:bodyPr wrap="none" rtlCol="0">
            <a:spAutoFit/>
          </a:bodyPr>
          <a:lstStyle/>
          <a:p>
            <a:pPr algn="ctr"/>
            <a:r>
              <a:rPr lang="en-US" b="1" dirty="0">
                <a:latin typeface="+mn-lt"/>
              </a:rPr>
              <a:t>AWS</a:t>
            </a:r>
          </a:p>
        </p:txBody>
      </p:sp>
      <p:sp>
        <p:nvSpPr>
          <p:cNvPr id="14" name="TextBox 13"/>
          <p:cNvSpPr txBox="1"/>
          <p:nvPr/>
        </p:nvSpPr>
        <p:spPr>
          <a:xfrm>
            <a:off x="2793824" y="4206250"/>
            <a:ext cx="667362" cy="369332"/>
          </a:xfrm>
          <a:prstGeom prst="rect">
            <a:avLst/>
          </a:prstGeom>
          <a:noFill/>
        </p:spPr>
        <p:txBody>
          <a:bodyPr wrap="none" rtlCol="0">
            <a:spAutoFit/>
          </a:bodyPr>
          <a:lstStyle/>
          <a:p>
            <a:pPr algn="ctr"/>
            <a:r>
              <a:rPr lang="en-US" b="1" dirty="0">
                <a:latin typeface="+mn-lt"/>
              </a:rPr>
              <a:t>VOD</a:t>
            </a:r>
          </a:p>
        </p:txBody>
      </p:sp>
    </p:spTree>
    <p:extLst>
      <p:ext uri="{BB962C8B-B14F-4D97-AF65-F5344CB8AC3E}">
        <p14:creationId xmlns:p14="http://schemas.microsoft.com/office/powerpoint/2010/main" val="109243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Who are Amazon’s competitors?</a:t>
            </a:r>
            <a:endParaRPr lang="en-US" sz="4000" b="1" dirty="0"/>
          </a:p>
        </p:txBody>
      </p:sp>
    </p:spTree>
    <p:extLst>
      <p:ext uri="{BB962C8B-B14F-4D97-AF65-F5344CB8AC3E}">
        <p14:creationId xmlns:p14="http://schemas.microsoft.com/office/powerpoint/2010/main" val="35456666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639763"/>
            <a:ext cx="8866187" cy="1473200"/>
          </a:xfrm>
        </p:spPr>
        <p:txBody>
          <a:bodyPr/>
          <a:lstStyle/>
          <a:p>
            <a:r>
              <a:rPr lang="en-US" sz="4400" dirty="0"/>
              <a:t>The Competitors of Amazon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9956" y="3501152"/>
            <a:ext cx="2592174" cy="2112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77359" y="2964404"/>
            <a:ext cx="954107" cy="646331"/>
          </a:xfrm>
          <a:prstGeom prst="rect">
            <a:avLst/>
          </a:prstGeom>
          <a:noFill/>
        </p:spPr>
        <p:txBody>
          <a:bodyPr wrap="none" rtlCol="0">
            <a:spAutoFit/>
          </a:bodyPr>
          <a:lstStyle/>
          <a:p>
            <a:pPr algn="ctr"/>
            <a:r>
              <a:rPr lang="en-US" b="1" dirty="0">
                <a:latin typeface="+mn-lt"/>
              </a:rPr>
              <a:t>Market</a:t>
            </a:r>
          </a:p>
          <a:p>
            <a:pPr algn="ctr"/>
            <a:r>
              <a:rPr lang="en-US" b="1" dirty="0">
                <a:latin typeface="+mn-lt"/>
              </a:rPr>
              <a:t>Place</a:t>
            </a:r>
          </a:p>
        </p:txBody>
      </p:sp>
      <p:sp>
        <p:nvSpPr>
          <p:cNvPr id="7" name="TextBox 6"/>
          <p:cNvSpPr txBox="1"/>
          <p:nvPr/>
        </p:nvSpPr>
        <p:spPr>
          <a:xfrm>
            <a:off x="4993135" y="2964402"/>
            <a:ext cx="1432765" cy="646331"/>
          </a:xfrm>
          <a:prstGeom prst="rect">
            <a:avLst/>
          </a:prstGeom>
          <a:noFill/>
        </p:spPr>
        <p:txBody>
          <a:bodyPr wrap="none" rtlCol="0">
            <a:spAutoFit/>
          </a:bodyPr>
          <a:lstStyle/>
          <a:p>
            <a:pPr algn="ctr"/>
            <a:r>
              <a:rPr lang="en-US" b="1" dirty="0">
                <a:latin typeface="+mn-lt"/>
              </a:rPr>
              <a:t>Books and</a:t>
            </a:r>
          </a:p>
          <a:p>
            <a:pPr algn="ctr"/>
            <a:r>
              <a:rPr lang="en-US" b="1" dirty="0">
                <a:latin typeface="+mn-lt"/>
              </a:rPr>
              <a:t>Electronics</a:t>
            </a:r>
          </a:p>
        </p:txBody>
      </p:sp>
      <p:sp>
        <p:nvSpPr>
          <p:cNvPr id="8" name="TextBox 7"/>
          <p:cNvSpPr txBox="1"/>
          <p:nvPr/>
        </p:nvSpPr>
        <p:spPr>
          <a:xfrm>
            <a:off x="3929165" y="5375768"/>
            <a:ext cx="888385" cy="369332"/>
          </a:xfrm>
          <a:prstGeom prst="rect">
            <a:avLst/>
          </a:prstGeom>
          <a:noFill/>
        </p:spPr>
        <p:txBody>
          <a:bodyPr wrap="none" rtlCol="0">
            <a:spAutoFit/>
          </a:bodyPr>
          <a:lstStyle/>
          <a:p>
            <a:pPr algn="ctr"/>
            <a:r>
              <a:rPr lang="en-US" b="1" dirty="0">
                <a:latin typeface="+mn-lt"/>
              </a:rPr>
              <a:t>Phone</a:t>
            </a:r>
          </a:p>
        </p:txBody>
      </p:sp>
      <p:sp>
        <p:nvSpPr>
          <p:cNvPr id="9" name="TextBox 8"/>
          <p:cNvSpPr txBox="1"/>
          <p:nvPr/>
        </p:nvSpPr>
        <p:spPr>
          <a:xfrm>
            <a:off x="5830771" y="4409811"/>
            <a:ext cx="1486497" cy="646331"/>
          </a:xfrm>
          <a:prstGeom prst="rect">
            <a:avLst/>
          </a:prstGeom>
          <a:noFill/>
        </p:spPr>
        <p:txBody>
          <a:bodyPr wrap="none" rtlCol="0">
            <a:spAutoFit/>
          </a:bodyPr>
          <a:lstStyle/>
          <a:p>
            <a:pPr algn="ctr"/>
            <a:r>
              <a:rPr lang="en-US" b="1" dirty="0">
                <a:latin typeface="+mn-lt"/>
              </a:rPr>
              <a:t>Ad Network</a:t>
            </a:r>
          </a:p>
          <a:p>
            <a:pPr algn="ctr"/>
            <a:r>
              <a:rPr lang="en-US" b="1" dirty="0">
                <a:latin typeface="+mn-lt"/>
              </a:rPr>
              <a:t>Search</a:t>
            </a:r>
          </a:p>
        </p:txBody>
      </p:sp>
      <p:sp>
        <p:nvSpPr>
          <p:cNvPr id="10" name="TextBox 9"/>
          <p:cNvSpPr txBox="1"/>
          <p:nvPr/>
        </p:nvSpPr>
        <p:spPr>
          <a:xfrm>
            <a:off x="6191714" y="3676863"/>
            <a:ext cx="914033" cy="369332"/>
          </a:xfrm>
          <a:prstGeom prst="rect">
            <a:avLst/>
          </a:prstGeom>
          <a:noFill/>
        </p:spPr>
        <p:txBody>
          <a:bodyPr wrap="none" rtlCol="0">
            <a:spAutoFit/>
          </a:bodyPr>
          <a:lstStyle/>
          <a:p>
            <a:pPr algn="ctr"/>
            <a:r>
              <a:rPr lang="en-US" b="1" dirty="0">
                <a:latin typeface="+mn-lt"/>
              </a:rPr>
              <a:t>Kindle</a:t>
            </a:r>
          </a:p>
        </p:txBody>
      </p:sp>
      <p:sp>
        <p:nvSpPr>
          <p:cNvPr id="11" name="TextBox 10"/>
          <p:cNvSpPr txBox="1"/>
          <p:nvPr/>
        </p:nvSpPr>
        <p:spPr>
          <a:xfrm>
            <a:off x="5228504" y="5324609"/>
            <a:ext cx="1222642" cy="369332"/>
          </a:xfrm>
          <a:prstGeom prst="rect">
            <a:avLst/>
          </a:prstGeom>
          <a:noFill/>
        </p:spPr>
        <p:txBody>
          <a:bodyPr wrap="none" rtlCol="0">
            <a:spAutoFit/>
          </a:bodyPr>
          <a:lstStyle/>
          <a:p>
            <a:pPr algn="ctr"/>
            <a:r>
              <a:rPr lang="en-US" b="1" dirty="0" err="1">
                <a:latin typeface="+mn-lt"/>
              </a:rPr>
              <a:t>AppStore</a:t>
            </a:r>
            <a:endParaRPr lang="en-US" b="1" dirty="0">
              <a:latin typeface="+mn-lt"/>
            </a:endParaRPr>
          </a:p>
        </p:txBody>
      </p:sp>
      <p:sp>
        <p:nvSpPr>
          <p:cNvPr id="12" name="TextBox 11"/>
          <p:cNvSpPr txBox="1"/>
          <p:nvPr/>
        </p:nvSpPr>
        <p:spPr>
          <a:xfrm>
            <a:off x="3072966" y="4778574"/>
            <a:ext cx="909223" cy="369332"/>
          </a:xfrm>
          <a:prstGeom prst="rect">
            <a:avLst/>
          </a:prstGeom>
          <a:noFill/>
        </p:spPr>
        <p:txBody>
          <a:bodyPr wrap="none" rtlCol="0">
            <a:spAutoFit/>
          </a:bodyPr>
          <a:lstStyle/>
          <a:p>
            <a:pPr algn="ctr"/>
            <a:r>
              <a:rPr lang="en-US" b="1" dirty="0">
                <a:latin typeface="+mn-lt"/>
              </a:rPr>
              <a:t>Studio</a:t>
            </a:r>
          </a:p>
        </p:txBody>
      </p:sp>
      <p:sp>
        <p:nvSpPr>
          <p:cNvPr id="13" name="TextBox 12"/>
          <p:cNvSpPr txBox="1"/>
          <p:nvPr/>
        </p:nvSpPr>
        <p:spPr>
          <a:xfrm>
            <a:off x="3074252" y="3523935"/>
            <a:ext cx="692048" cy="369332"/>
          </a:xfrm>
          <a:prstGeom prst="rect">
            <a:avLst/>
          </a:prstGeom>
          <a:noFill/>
        </p:spPr>
        <p:txBody>
          <a:bodyPr wrap="none" rtlCol="0">
            <a:spAutoFit/>
          </a:bodyPr>
          <a:lstStyle/>
          <a:p>
            <a:pPr algn="ctr"/>
            <a:r>
              <a:rPr lang="en-US" b="1" dirty="0">
                <a:latin typeface="+mn-lt"/>
              </a:rPr>
              <a:t>AWS</a:t>
            </a:r>
          </a:p>
        </p:txBody>
      </p:sp>
      <p:sp>
        <p:nvSpPr>
          <p:cNvPr id="14" name="TextBox 13"/>
          <p:cNvSpPr txBox="1"/>
          <p:nvPr/>
        </p:nvSpPr>
        <p:spPr>
          <a:xfrm>
            <a:off x="2793824" y="4206250"/>
            <a:ext cx="667362" cy="369332"/>
          </a:xfrm>
          <a:prstGeom prst="rect">
            <a:avLst/>
          </a:prstGeom>
          <a:noFill/>
        </p:spPr>
        <p:txBody>
          <a:bodyPr wrap="none" rtlCol="0">
            <a:spAutoFit/>
          </a:bodyPr>
          <a:lstStyle/>
          <a:p>
            <a:pPr algn="ctr"/>
            <a:r>
              <a:rPr lang="en-US" b="1" dirty="0">
                <a:latin typeface="+mn-lt"/>
              </a:rPr>
              <a:t>VOD</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215" y="4836380"/>
            <a:ext cx="1427419" cy="48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5991" y="6428332"/>
            <a:ext cx="1427419" cy="48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4" descr="Image result for apple logo"/>
          <p:cNvSpPr>
            <a:spLocks noChangeAspect="1" noChangeArrowheads="1"/>
          </p:cNvSpPr>
          <p:nvPr/>
        </p:nvSpPr>
        <p:spPr bwMode="auto">
          <a:xfrm>
            <a:off x="528" y="-159244"/>
            <a:ext cx="335986" cy="3359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0796" tIns="50398" rIns="100796" bIns="50398"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8604" y="5502778"/>
            <a:ext cx="640627" cy="79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1009" y="3523935"/>
            <a:ext cx="640627" cy="79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556" y="6153055"/>
            <a:ext cx="640627" cy="79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505" y="5894009"/>
            <a:ext cx="1149444" cy="11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9669" y="6774343"/>
            <a:ext cx="1137910" cy="352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7505" y="2179637"/>
            <a:ext cx="1451270" cy="755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3149" y="2808687"/>
            <a:ext cx="1208136" cy="836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688413" y="2771880"/>
            <a:ext cx="4619801" cy="327585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6427" y="2891825"/>
            <a:ext cx="670473" cy="670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10869" y="1550806"/>
            <a:ext cx="985780" cy="69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9825" y="1899705"/>
            <a:ext cx="1343942" cy="33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79557" y="2353959"/>
            <a:ext cx="1680386" cy="397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Oval 14"/>
          <p:cNvSpPr/>
          <p:nvPr/>
        </p:nvSpPr>
        <p:spPr>
          <a:xfrm>
            <a:off x="1092482" y="1343942"/>
            <a:ext cx="7895663" cy="6131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2"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68507" y="3329140"/>
            <a:ext cx="1019907" cy="407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19379" y="2869104"/>
            <a:ext cx="1689000" cy="357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00609" y="5489543"/>
            <a:ext cx="705565" cy="645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74050" y="5367061"/>
            <a:ext cx="538073" cy="538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61032" y="4683794"/>
            <a:ext cx="1073163" cy="49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51384" y="4091611"/>
            <a:ext cx="1049225" cy="349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6C98A32B-84BB-554D-A77B-E0F255C802FE}"/>
              </a:ext>
            </a:extLst>
          </p:cNvPr>
          <p:cNvPicPr>
            <a:picLocks noChangeAspect="1"/>
          </p:cNvPicPr>
          <p:nvPr/>
        </p:nvPicPr>
        <p:blipFill>
          <a:blip r:embed="rId19"/>
          <a:stretch>
            <a:fillRect/>
          </a:stretch>
        </p:blipFill>
        <p:spPr>
          <a:xfrm>
            <a:off x="3646993" y="1570037"/>
            <a:ext cx="1088519" cy="690432"/>
          </a:xfrm>
          <a:prstGeom prst="rect">
            <a:avLst/>
          </a:prstGeom>
        </p:spPr>
      </p:pic>
    </p:spTree>
    <p:extLst>
      <p:ext uri="{BB962C8B-B14F-4D97-AF65-F5344CB8AC3E}">
        <p14:creationId xmlns:p14="http://schemas.microsoft.com/office/powerpoint/2010/main" val="1068395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544512" y="167992"/>
            <a:ext cx="9367590" cy="1091953"/>
          </a:xfrm>
        </p:spPr>
        <p:txBody>
          <a:bodyPr/>
          <a:lstStyle/>
          <a:p>
            <a:pPr algn="l"/>
            <a:r>
              <a:rPr lang="en-US" altLang="en-US" sz="2800" dirty="0">
                <a:solidFill>
                  <a:srgbClr val="7030A0"/>
                </a:solidFill>
              </a:rPr>
              <a:t>What is the “Porter Five Forces of Competition” analysis for the “Internet Services”  Industry?</a:t>
            </a:r>
          </a:p>
        </p:txBody>
      </p:sp>
      <p:sp>
        <p:nvSpPr>
          <p:cNvPr id="4" name="Rectangle 3"/>
          <p:cNvSpPr>
            <a:spLocks noChangeArrowheads="1"/>
          </p:cNvSpPr>
          <p:nvPr/>
        </p:nvSpPr>
        <p:spPr bwMode="auto">
          <a:xfrm>
            <a:off x="3892361" y="3443851"/>
            <a:ext cx="2183906" cy="1931917"/>
          </a:xfrm>
          <a:prstGeom prst="rect">
            <a:avLst/>
          </a:prstGeom>
          <a:solidFill>
            <a:srgbClr val="C3C0FE"/>
          </a:solidFill>
          <a:ln w="9525">
            <a:solidFill>
              <a:schemeClr val="tx1"/>
            </a:solidFill>
            <a:miter lim="800000"/>
            <a:headEnd/>
            <a:tailEnd/>
          </a:ln>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a:buClr>
                <a:srgbClr val="000000"/>
              </a:buClr>
              <a:buSzPct val="45000"/>
            </a:pPr>
            <a:r>
              <a:rPr lang="en-US" altLang="en-US" sz="2800" b="1" u="sng" dirty="0">
                <a:solidFill>
                  <a:srgbClr val="CC0000"/>
                </a:solidFill>
                <a:latin typeface="Arial" pitchFamily="34" charset="0"/>
              </a:rPr>
              <a:t>Industry </a:t>
            </a:r>
          </a:p>
          <a:p>
            <a:pPr eaLnBrk="1">
              <a:buClr>
                <a:srgbClr val="000000"/>
              </a:buClr>
              <a:buSzPct val="45000"/>
            </a:pPr>
            <a:r>
              <a:rPr lang="en-US" altLang="en-US" sz="2800" b="1" u="sng" dirty="0">
                <a:solidFill>
                  <a:srgbClr val="CC0000"/>
                </a:solidFill>
                <a:latin typeface="Arial" pitchFamily="34" charset="0"/>
              </a:rPr>
              <a:t>Competitors</a:t>
            </a:r>
          </a:p>
        </p:txBody>
      </p:sp>
      <p:sp>
        <p:nvSpPr>
          <p:cNvPr id="5" name="Rectangle 4"/>
          <p:cNvSpPr>
            <a:spLocks noChangeArrowheads="1"/>
          </p:cNvSpPr>
          <p:nvPr/>
        </p:nvSpPr>
        <p:spPr bwMode="auto">
          <a:xfrm>
            <a:off x="3920360" y="1343942"/>
            <a:ext cx="1959916" cy="1511935"/>
          </a:xfrm>
          <a:prstGeom prst="rect">
            <a:avLst/>
          </a:prstGeom>
          <a:solidFill>
            <a:srgbClr val="C3C0FE"/>
          </a:solidFill>
          <a:ln w="9525">
            <a:solidFill>
              <a:schemeClr val="tx1"/>
            </a:solidFill>
            <a:miter lim="800000"/>
            <a:headEnd/>
            <a:tailEnd/>
          </a:ln>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a:buClr>
                <a:srgbClr val="000000"/>
              </a:buClr>
              <a:buSzPct val="45000"/>
            </a:pPr>
            <a:r>
              <a:rPr lang="en-US" altLang="en-US" sz="2800" b="1" u="sng" dirty="0">
                <a:solidFill>
                  <a:srgbClr val="CC0000"/>
                </a:solidFill>
                <a:latin typeface="Arial" pitchFamily="34" charset="0"/>
              </a:rPr>
              <a:t>Suppliers</a:t>
            </a:r>
          </a:p>
        </p:txBody>
      </p:sp>
      <p:sp>
        <p:nvSpPr>
          <p:cNvPr id="6" name="Line 5"/>
          <p:cNvSpPr>
            <a:spLocks noChangeShapeType="1"/>
          </p:cNvSpPr>
          <p:nvPr/>
        </p:nvSpPr>
        <p:spPr bwMode="auto">
          <a:xfrm>
            <a:off x="4900318" y="2855877"/>
            <a:ext cx="0" cy="5879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Rectangle 6"/>
          <p:cNvSpPr>
            <a:spLocks noChangeArrowheads="1"/>
          </p:cNvSpPr>
          <p:nvPr/>
        </p:nvSpPr>
        <p:spPr bwMode="auto">
          <a:xfrm>
            <a:off x="7476207" y="3527848"/>
            <a:ext cx="2099910" cy="1847921"/>
          </a:xfrm>
          <a:prstGeom prst="rect">
            <a:avLst/>
          </a:prstGeom>
          <a:solidFill>
            <a:srgbClr val="C3C0FE"/>
          </a:solidFill>
          <a:ln w="9525">
            <a:solidFill>
              <a:schemeClr val="tx1"/>
            </a:solidFill>
            <a:miter lim="800000"/>
            <a:headEnd/>
            <a:tailEnd/>
          </a:ln>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a:buClr>
                <a:srgbClr val="000000"/>
              </a:buClr>
              <a:buSzPct val="45000"/>
            </a:pPr>
            <a:r>
              <a:rPr lang="en-US" altLang="en-US" sz="2800" b="1" u="sng" dirty="0">
                <a:solidFill>
                  <a:srgbClr val="CC0000"/>
                </a:solidFill>
                <a:latin typeface="Arial" pitchFamily="34" charset="0"/>
              </a:rPr>
              <a:t>Substitutes</a:t>
            </a:r>
          </a:p>
        </p:txBody>
      </p:sp>
      <p:sp>
        <p:nvSpPr>
          <p:cNvPr id="8" name="Rectangle 7"/>
          <p:cNvSpPr>
            <a:spLocks noChangeArrowheads="1"/>
          </p:cNvSpPr>
          <p:nvPr/>
        </p:nvSpPr>
        <p:spPr bwMode="auto">
          <a:xfrm>
            <a:off x="4032355" y="6068343"/>
            <a:ext cx="1931917" cy="1239342"/>
          </a:xfrm>
          <a:prstGeom prst="rect">
            <a:avLst/>
          </a:prstGeom>
          <a:solidFill>
            <a:srgbClr val="C3C0FE"/>
          </a:solidFill>
          <a:ln w="9525">
            <a:solidFill>
              <a:schemeClr val="tx1"/>
            </a:solidFill>
            <a:miter lim="800000"/>
            <a:headEnd/>
            <a:tailEnd/>
          </a:ln>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a:buClr>
                <a:srgbClr val="000000"/>
              </a:buClr>
              <a:buSzPct val="45000"/>
            </a:pPr>
            <a:r>
              <a:rPr lang="en-US" altLang="en-US" sz="2800" b="1" u="sng" dirty="0">
                <a:solidFill>
                  <a:srgbClr val="CC0000"/>
                </a:solidFill>
                <a:latin typeface="Arial" pitchFamily="34" charset="0"/>
              </a:rPr>
              <a:t>Buyers</a:t>
            </a:r>
          </a:p>
        </p:txBody>
      </p:sp>
      <p:sp>
        <p:nvSpPr>
          <p:cNvPr id="9" name="Rectangle 8"/>
          <p:cNvSpPr>
            <a:spLocks noChangeArrowheads="1"/>
          </p:cNvSpPr>
          <p:nvPr/>
        </p:nvSpPr>
        <p:spPr bwMode="auto">
          <a:xfrm>
            <a:off x="588503" y="3527848"/>
            <a:ext cx="1931917" cy="1847921"/>
          </a:xfrm>
          <a:prstGeom prst="rect">
            <a:avLst/>
          </a:prstGeom>
          <a:solidFill>
            <a:srgbClr val="C3C0FE"/>
          </a:solidFill>
          <a:ln w="9525">
            <a:solidFill>
              <a:schemeClr val="tx1"/>
            </a:solidFill>
            <a:miter lim="800000"/>
            <a:headEnd/>
            <a:tailEnd/>
          </a:ln>
        </p:spPr>
        <p:txBody>
          <a:bodyPr wrap="none" anchor="ct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a:buClr>
                <a:srgbClr val="000000"/>
              </a:buClr>
              <a:buSzPct val="45000"/>
            </a:pPr>
            <a:r>
              <a:rPr lang="en-US" altLang="en-US" sz="2800" b="1" u="sng" dirty="0">
                <a:solidFill>
                  <a:srgbClr val="CC0000"/>
                </a:solidFill>
                <a:latin typeface="Arial" pitchFamily="34" charset="0"/>
              </a:rPr>
              <a:t>Potential</a:t>
            </a:r>
          </a:p>
          <a:p>
            <a:pPr eaLnBrk="1">
              <a:buClr>
                <a:srgbClr val="000000"/>
              </a:buClr>
              <a:buSzPct val="45000"/>
            </a:pPr>
            <a:r>
              <a:rPr lang="en-US" altLang="en-US" sz="2800" b="1" u="sng" dirty="0">
                <a:solidFill>
                  <a:srgbClr val="CC0000"/>
                </a:solidFill>
                <a:latin typeface="Arial" pitchFamily="34" charset="0"/>
              </a:rPr>
              <a:t>Entrants</a:t>
            </a:r>
          </a:p>
        </p:txBody>
      </p:sp>
      <p:sp>
        <p:nvSpPr>
          <p:cNvPr id="10" name="Line 9"/>
          <p:cNvSpPr>
            <a:spLocks noChangeShapeType="1"/>
          </p:cNvSpPr>
          <p:nvPr/>
        </p:nvSpPr>
        <p:spPr bwMode="auto">
          <a:xfrm flipV="1">
            <a:off x="4948391" y="5375768"/>
            <a:ext cx="0" cy="67197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0"/>
          <p:cNvSpPr>
            <a:spLocks noChangeShapeType="1"/>
          </p:cNvSpPr>
          <p:nvPr/>
        </p:nvSpPr>
        <p:spPr bwMode="auto">
          <a:xfrm>
            <a:off x="2520420" y="4535805"/>
            <a:ext cx="134394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1"/>
          <p:cNvSpPr>
            <a:spLocks noChangeShapeType="1"/>
          </p:cNvSpPr>
          <p:nvPr/>
        </p:nvSpPr>
        <p:spPr bwMode="auto">
          <a:xfrm flipH="1">
            <a:off x="6048269" y="4451808"/>
            <a:ext cx="134394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623780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ChangeArrowheads="1"/>
          </p:cNvSpPr>
          <p:nvPr/>
        </p:nvSpPr>
        <p:spPr bwMode="auto">
          <a:xfrm>
            <a:off x="529" y="-1"/>
            <a:ext cx="10079567" cy="7559675"/>
          </a:xfrm>
          <a:prstGeom prst="rect">
            <a:avLst/>
          </a:prstGeom>
          <a:solidFill>
            <a:schemeClr val="bg1"/>
          </a:solidFill>
          <a:ln w="9525" algn="ctr">
            <a:solidFill>
              <a:schemeClr val="tx1"/>
            </a:solidFill>
            <a:round/>
            <a:headEnd/>
            <a:tailEnd/>
          </a:ln>
        </p:spPr>
        <p:txBody>
          <a:bodyPr lIns="100785" tIns="50392" rIns="100785" bIns="5039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endParaRPr lang="en-US" altLang="en-US" sz="1764">
              <a:latin typeface="Arial" pitchFamily="34" charset="0"/>
            </a:endParaRPr>
          </a:p>
        </p:txBody>
      </p:sp>
      <p:sp>
        <p:nvSpPr>
          <p:cNvPr id="11267" name="Slide Number Placeholder 4"/>
          <p:cNvSpPr>
            <a:spLocks noGrp="1"/>
          </p:cNvSpPr>
          <p:nvPr>
            <p:ph type="sldNum" sz="quarter" idx="12"/>
          </p:nvPr>
        </p:nvSpPr>
        <p:spPr bwMode="auto">
          <a:xfrm>
            <a:off x="7420210" y="6866704"/>
            <a:ext cx="2099910" cy="50397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Font typeface="Arial" pitchFamily="34" charset="0"/>
              <a:buChar char="•"/>
              <a:defRPr sz="3527">
                <a:solidFill>
                  <a:schemeClr val="tx1"/>
                </a:solidFill>
                <a:latin typeface="Calibri" pitchFamily="34" charset="0"/>
              </a:defRPr>
            </a:lvl1pPr>
            <a:lvl2pPr marL="817204" indent="-313233" eaLnBrk="0" hangingPunct="0">
              <a:spcBef>
                <a:spcPct val="20000"/>
              </a:spcBef>
              <a:buFont typeface="Arial" pitchFamily="34" charset="0"/>
              <a:buChar char="–"/>
              <a:defRPr sz="3086">
                <a:solidFill>
                  <a:schemeClr val="tx1"/>
                </a:solidFill>
                <a:latin typeface="Calibri" pitchFamily="34" charset="0"/>
              </a:defRPr>
            </a:lvl2pPr>
            <a:lvl3pPr marL="1258180" indent="-250236" eaLnBrk="0" hangingPunct="0">
              <a:spcBef>
                <a:spcPct val="20000"/>
              </a:spcBef>
              <a:buFont typeface="Arial" pitchFamily="34" charset="0"/>
              <a:buChar char="•"/>
              <a:defRPr sz="2646">
                <a:solidFill>
                  <a:schemeClr val="tx1"/>
                </a:solidFill>
                <a:latin typeface="Calibri" pitchFamily="34" charset="0"/>
              </a:defRPr>
            </a:lvl3pPr>
            <a:lvl4pPr marL="1762151" indent="-250236" eaLnBrk="0" hangingPunct="0">
              <a:spcBef>
                <a:spcPct val="20000"/>
              </a:spcBef>
              <a:buFont typeface="Arial" pitchFamily="34" charset="0"/>
              <a:buChar char="–"/>
              <a:defRPr sz="2205">
                <a:solidFill>
                  <a:schemeClr val="tx1"/>
                </a:solidFill>
                <a:latin typeface="Calibri" pitchFamily="34" charset="0"/>
              </a:defRPr>
            </a:lvl4pPr>
            <a:lvl5pPr marL="2266123" indent="-250236" eaLnBrk="0" hangingPunct="0">
              <a:spcBef>
                <a:spcPct val="20000"/>
              </a:spcBef>
              <a:buFont typeface="Arial" pitchFamily="34" charset="0"/>
              <a:buChar char="»"/>
              <a:defRPr sz="2205">
                <a:solidFill>
                  <a:schemeClr val="tx1"/>
                </a:solidFill>
                <a:latin typeface="Calibri" pitchFamily="34" charset="0"/>
              </a:defRPr>
            </a:lvl5pPr>
            <a:lvl6pPr marL="2770094" indent="-250236" eaLnBrk="0" fontAlgn="base" hangingPunct="0">
              <a:spcBef>
                <a:spcPct val="20000"/>
              </a:spcBef>
              <a:spcAft>
                <a:spcPct val="0"/>
              </a:spcAft>
              <a:buFont typeface="Arial" pitchFamily="34" charset="0"/>
              <a:buChar char="»"/>
              <a:defRPr sz="2205">
                <a:solidFill>
                  <a:schemeClr val="tx1"/>
                </a:solidFill>
                <a:latin typeface="Calibri" pitchFamily="34" charset="0"/>
              </a:defRPr>
            </a:lvl6pPr>
            <a:lvl7pPr marL="3274066" indent="-250236" eaLnBrk="0" fontAlgn="base" hangingPunct="0">
              <a:spcBef>
                <a:spcPct val="20000"/>
              </a:spcBef>
              <a:spcAft>
                <a:spcPct val="0"/>
              </a:spcAft>
              <a:buFont typeface="Arial" pitchFamily="34" charset="0"/>
              <a:buChar char="»"/>
              <a:defRPr sz="2205">
                <a:solidFill>
                  <a:schemeClr val="tx1"/>
                </a:solidFill>
                <a:latin typeface="Calibri" pitchFamily="34" charset="0"/>
              </a:defRPr>
            </a:lvl7pPr>
            <a:lvl8pPr marL="3778037" indent="-250236" eaLnBrk="0" fontAlgn="base" hangingPunct="0">
              <a:spcBef>
                <a:spcPct val="20000"/>
              </a:spcBef>
              <a:spcAft>
                <a:spcPct val="0"/>
              </a:spcAft>
              <a:buFont typeface="Arial" pitchFamily="34" charset="0"/>
              <a:buChar char="»"/>
              <a:defRPr sz="2205">
                <a:solidFill>
                  <a:schemeClr val="tx1"/>
                </a:solidFill>
                <a:latin typeface="Calibri" pitchFamily="34" charset="0"/>
              </a:defRPr>
            </a:lvl8pPr>
            <a:lvl9pPr marL="4282009" indent="-250236" eaLnBrk="0" fontAlgn="base" hangingPunct="0">
              <a:spcBef>
                <a:spcPct val="20000"/>
              </a:spcBef>
              <a:spcAft>
                <a:spcPct val="0"/>
              </a:spcAft>
              <a:buFont typeface="Arial" pitchFamily="34" charset="0"/>
              <a:buChar char="»"/>
              <a:defRPr sz="2205">
                <a:solidFill>
                  <a:schemeClr val="tx1"/>
                </a:solidFill>
                <a:latin typeface="Calibri" pitchFamily="34" charset="0"/>
              </a:defRPr>
            </a:lvl9pPr>
          </a:lstStyle>
          <a:p>
            <a:pPr algn="l" eaLnBrk="1" hangingPunct="1">
              <a:spcBef>
                <a:spcPct val="0"/>
              </a:spcBef>
              <a:buFontTx/>
              <a:buNone/>
              <a:defRPr/>
            </a:pPr>
            <a:fld id="{2ED93166-8FB8-4A07-8845-9AF87F0274D7}" type="slidenum">
              <a:rPr lang="en-US" altLang="en-US" sz="1102">
                <a:latin typeface="Arial" pitchFamily="34" charset="0"/>
              </a:rPr>
              <a:pPr algn="l" eaLnBrk="1" hangingPunct="1">
                <a:spcBef>
                  <a:spcPct val="0"/>
                </a:spcBef>
                <a:buFontTx/>
                <a:buNone/>
                <a:defRPr/>
              </a:pPr>
              <a:t>15</a:t>
            </a:fld>
            <a:endParaRPr lang="en-US" altLang="en-US" sz="1102">
              <a:latin typeface="Arial" pitchFamily="34" charset="0"/>
            </a:endParaRPr>
          </a:p>
        </p:txBody>
      </p:sp>
      <p:sp>
        <p:nvSpPr>
          <p:cNvPr id="11268" name="Rectangle 3"/>
          <p:cNvSpPr>
            <a:spLocks noChangeArrowheads="1"/>
          </p:cNvSpPr>
          <p:nvPr/>
        </p:nvSpPr>
        <p:spPr bwMode="auto">
          <a:xfrm>
            <a:off x="3444381" y="3023870"/>
            <a:ext cx="3358106"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Industry </a:t>
            </a:r>
          </a:p>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Competitors</a:t>
            </a:r>
          </a:p>
          <a:p>
            <a:pPr eaLnBrk="1">
              <a:spcBef>
                <a:spcPct val="0"/>
              </a:spcBef>
              <a:buClr>
                <a:srgbClr val="000000"/>
              </a:buClr>
              <a:buSzPct val="45000"/>
              <a:buFont typeface="Wingdings" pitchFamily="2" charset="2"/>
              <a:buNone/>
            </a:pPr>
            <a:r>
              <a:rPr lang="en-US" altLang="en-US" sz="2205" b="1" dirty="0">
                <a:latin typeface="Arial" pitchFamily="34" charset="0"/>
              </a:rPr>
              <a:t>Facebook, Google, </a:t>
            </a:r>
          </a:p>
          <a:p>
            <a:pPr eaLnBrk="1">
              <a:spcBef>
                <a:spcPct val="0"/>
              </a:spcBef>
              <a:buClr>
                <a:srgbClr val="000000"/>
              </a:buClr>
              <a:buSzPct val="45000"/>
              <a:buFont typeface="Wingdings" pitchFamily="2" charset="2"/>
              <a:buNone/>
            </a:pPr>
            <a:r>
              <a:rPr lang="en-US" altLang="en-US" sz="2205" b="1" dirty="0">
                <a:latin typeface="Arial" pitchFamily="34" charset="0"/>
              </a:rPr>
              <a:t>Amazon, Twitter, </a:t>
            </a:r>
          </a:p>
          <a:p>
            <a:pPr eaLnBrk="1">
              <a:spcBef>
                <a:spcPct val="0"/>
              </a:spcBef>
              <a:buClr>
                <a:srgbClr val="000000"/>
              </a:buClr>
              <a:buSzPct val="45000"/>
              <a:buFont typeface="Wingdings" pitchFamily="2" charset="2"/>
              <a:buNone/>
            </a:pPr>
            <a:r>
              <a:rPr lang="en-US" altLang="en-US" sz="2205" b="1" dirty="0">
                <a:latin typeface="Arial" pitchFamily="34" charset="0"/>
              </a:rPr>
              <a:t>LinkedIn</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Industry Comp</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is Low - Med</a:t>
            </a:r>
          </a:p>
          <a:p>
            <a:pPr eaLnBrk="1">
              <a:spcBef>
                <a:spcPct val="0"/>
              </a:spcBef>
              <a:buClr>
                <a:srgbClr val="000000"/>
              </a:buClr>
              <a:buSzPct val="45000"/>
              <a:buFont typeface="Wingdings" pitchFamily="2" charset="2"/>
              <a:buNone/>
            </a:pPr>
            <a:endParaRPr lang="en-US" altLang="en-US" sz="2866" dirty="0">
              <a:solidFill>
                <a:srgbClr val="CC0000"/>
              </a:solidFill>
              <a:latin typeface="Arial" pitchFamily="34" charset="0"/>
            </a:endParaRPr>
          </a:p>
        </p:txBody>
      </p:sp>
      <p:sp>
        <p:nvSpPr>
          <p:cNvPr id="11269" name="Rectangle 4"/>
          <p:cNvSpPr>
            <a:spLocks noChangeArrowheads="1"/>
          </p:cNvSpPr>
          <p:nvPr/>
        </p:nvSpPr>
        <p:spPr bwMode="auto">
          <a:xfrm>
            <a:off x="3444381" y="167993"/>
            <a:ext cx="3337107"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Suppliers</a:t>
            </a:r>
          </a:p>
          <a:p>
            <a:pPr eaLnBrk="1">
              <a:spcBef>
                <a:spcPct val="0"/>
              </a:spcBef>
              <a:buClr>
                <a:srgbClr val="000000"/>
              </a:buClr>
              <a:buSzPct val="45000"/>
              <a:buFont typeface="Wingdings" pitchFamily="2" charset="2"/>
              <a:buNone/>
            </a:pPr>
            <a:r>
              <a:rPr lang="en-US" altLang="en-US" sz="2205" b="1" dirty="0">
                <a:latin typeface="Arial" pitchFamily="34" charset="0"/>
              </a:rPr>
              <a:t>Users </a:t>
            </a:r>
          </a:p>
          <a:p>
            <a:pPr eaLnBrk="1">
              <a:spcBef>
                <a:spcPct val="0"/>
              </a:spcBef>
              <a:buClr>
                <a:srgbClr val="000000"/>
              </a:buClr>
              <a:buSzPct val="45000"/>
              <a:buFont typeface="Wingdings" pitchFamily="2" charset="2"/>
              <a:buNone/>
            </a:pPr>
            <a:r>
              <a:rPr lang="en-US" altLang="en-US" sz="2205" b="1" dirty="0">
                <a:latin typeface="Arial" pitchFamily="34" charset="0"/>
              </a:rPr>
              <a:t>Content Providers</a:t>
            </a:r>
          </a:p>
          <a:p>
            <a:pPr eaLnBrk="1">
              <a:spcBef>
                <a:spcPct val="0"/>
              </a:spcBef>
              <a:buClr>
                <a:srgbClr val="000000"/>
              </a:buClr>
              <a:buSzPct val="45000"/>
              <a:buFont typeface="Wingdings" pitchFamily="2" charset="2"/>
              <a:buNone/>
            </a:pPr>
            <a:r>
              <a:rPr lang="en-US" altLang="en-US" sz="2205" b="1" dirty="0">
                <a:latin typeface="Arial" pitchFamily="34" charset="0"/>
              </a:rPr>
              <a:t>OEMs of Computers, </a:t>
            </a:r>
          </a:p>
          <a:p>
            <a:pPr eaLnBrk="1">
              <a:spcBef>
                <a:spcPct val="0"/>
              </a:spcBef>
              <a:buClr>
                <a:srgbClr val="000000"/>
              </a:buClr>
              <a:buSzPct val="45000"/>
              <a:buFont typeface="Wingdings" pitchFamily="2" charset="2"/>
              <a:buNone/>
            </a:pPr>
            <a:r>
              <a:rPr lang="en-US" altLang="en-US" sz="2205" b="1" dirty="0">
                <a:latin typeface="Arial" pitchFamily="34" charset="0"/>
              </a:rPr>
              <a:t>Communications Equip</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Suppliers is</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Low  </a:t>
            </a:r>
          </a:p>
          <a:p>
            <a:pPr eaLnBrk="1">
              <a:spcBef>
                <a:spcPct val="0"/>
              </a:spcBef>
              <a:buClr>
                <a:srgbClr val="000000"/>
              </a:buClr>
              <a:buSzPct val="45000"/>
              <a:buFont typeface="Wingdings" pitchFamily="2" charset="2"/>
              <a:buNone/>
            </a:pPr>
            <a:endParaRPr lang="en-US" altLang="en-US" sz="2205" b="1" dirty="0">
              <a:latin typeface="Arial" pitchFamily="34" charset="0"/>
            </a:endParaRPr>
          </a:p>
        </p:txBody>
      </p:sp>
      <p:sp>
        <p:nvSpPr>
          <p:cNvPr id="11270" name="Line 5"/>
          <p:cNvSpPr>
            <a:spLocks noChangeShapeType="1"/>
          </p:cNvSpPr>
          <p:nvPr/>
        </p:nvSpPr>
        <p:spPr bwMode="auto">
          <a:xfrm flipH="1">
            <a:off x="4849571" y="2771880"/>
            <a:ext cx="50747" cy="25198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1" name="Rectangle 6"/>
          <p:cNvSpPr>
            <a:spLocks noChangeArrowheads="1"/>
          </p:cNvSpPr>
          <p:nvPr/>
        </p:nvSpPr>
        <p:spPr bwMode="auto">
          <a:xfrm>
            <a:off x="7131473" y="3023870"/>
            <a:ext cx="2948623"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Substitutes</a:t>
            </a:r>
          </a:p>
          <a:p>
            <a:pPr eaLnBrk="1">
              <a:spcBef>
                <a:spcPct val="0"/>
              </a:spcBef>
              <a:buClr>
                <a:srgbClr val="000000"/>
              </a:buClr>
              <a:buSzPct val="45000"/>
              <a:buFont typeface="Wingdings" pitchFamily="2" charset="2"/>
              <a:buNone/>
            </a:pPr>
            <a:r>
              <a:rPr lang="en-US" altLang="en-US" sz="2205" b="1" dirty="0">
                <a:latin typeface="Arial" pitchFamily="34" charset="0"/>
              </a:rPr>
              <a:t>Wearable Device SW </a:t>
            </a:r>
          </a:p>
          <a:p>
            <a:pPr eaLnBrk="1">
              <a:spcBef>
                <a:spcPct val="0"/>
              </a:spcBef>
              <a:buClr>
                <a:srgbClr val="000000"/>
              </a:buClr>
              <a:buSzPct val="45000"/>
              <a:buFont typeface="Wingdings" pitchFamily="2" charset="2"/>
              <a:buNone/>
            </a:pPr>
            <a:endParaRPr lang="en-US" altLang="en-US" sz="2205" b="1" dirty="0">
              <a:latin typeface="Arial" pitchFamily="34" charset="0"/>
            </a:endParaRP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Substitutes</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is Low - Med</a:t>
            </a:r>
            <a:endParaRPr lang="en-US" altLang="en-US" sz="2205" dirty="0">
              <a:solidFill>
                <a:srgbClr val="C00000"/>
              </a:solidFill>
              <a:latin typeface="Arial" pitchFamily="34" charset="0"/>
            </a:endParaRPr>
          </a:p>
        </p:txBody>
      </p:sp>
      <p:sp>
        <p:nvSpPr>
          <p:cNvPr id="11272" name="Rectangle 7"/>
          <p:cNvSpPr>
            <a:spLocks noChangeArrowheads="1"/>
          </p:cNvSpPr>
          <p:nvPr/>
        </p:nvSpPr>
        <p:spPr bwMode="auto">
          <a:xfrm>
            <a:off x="2352428" y="5837749"/>
            <a:ext cx="5430017" cy="1721926"/>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Buyers</a:t>
            </a:r>
          </a:p>
          <a:p>
            <a:pPr eaLnBrk="1">
              <a:spcBef>
                <a:spcPct val="0"/>
              </a:spcBef>
              <a:buClr>
                <a:srgbClr val="000000"/>
              </a:buClr>
              <a:buSzPct val="45000"/>
              <a:buFont typeface="Wingdings" pitchFamily="2" charset="2"/>
              <a:buNone/>
            </a:pPr>
            <a:r>
              <a:rPr lang="en-US" altLang="en-US" sz="2205" b="1" dirty="0">
                <a:latin typeface="Arial" pitchFamily="34" charset="0"/>
              </a:rPr>
              <a:t>Users spend their time </a:t>
            </a:r>
          </a:p>
          <a:p>
            <a:pPr eaLnBrk="1">
              <a:spcBef>
                <a:spcPct val="0"/>
              </a:spcBef>
              <a:buClr>
                <a:srgbClr val="000000"/>
              </a:buClr>
              <a:buSzPct val="45000"/>
              <a:buFont typeface="Wingdings" pitchFamily="2" charset="2"/>
              <a:buNone/>
            </a:pPr>
            <a:r>
              <a:rPr lang="en-US" altLang="en-US" sz="2205" b="1" dirty="0">
                <a:latin typeface="Arial" pitchFamily="34" charset="0"/>
              </a:rPr>
              <a:t>Advertisers  </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Buyers is Med  </a:t>
            </a:r>
            <a:endParaRPr lang="en-US" altLang="en-US" sz="2205" dirty="0">
              <a:solidFill>
                <a:srgbClr val="C00000"/>
              </a:solidFill>
              <a:latin typeface="Arial" pitchFamily="34" charset="0"/>
            </a:endParaRPr>
          </a:p>
        </p:txBody>
      </p:sp>
      <p:sp>
        <p:nvSpPr>
          <p:cNvPr id="11273" name="Rectangle 8"/>
          <p:cNvSpPr>
            <a:spLocks noChangeArrowheads="1"/>
          </p:cNvSpPr>
          <p:nvPr/>
        </p:nvSpPr>
        <p:spPr bwMode="auto">
          <a:xfrm>
            <a:off x="168522" y="3023870"/>
            <a:ext cx="2687884"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Potential</a:t>
            </a:r>
          </a:p>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Entrants</a:t>
            </a:r>
          </a:p>
          <a:p>
            <a:pPr eaLnBrk="1">
              <a:spcBef>
                <a:spcPct val="0"/>
              </a:spcBef>
              <a:buClr>
                <a:srgbClr val="000000"/>
              </a:buClr>
              <a:buSzPct val="45000"/>
              <a:buFont typeface="Wingdings" pitchFamily="2" charset="2"/>
              <a:buNone/>
            </a:pPr>
            <a:r>
              <a:rPr lang="en-US" altLang="en-US" sz="2205" b="1" dirty="0">
                <a:latin typeface="Arial" pitchFamily="34" charset="0"/>
              </a:rPr>
              <a:t>Yet unknown </a:t>
            </a:r>
          </a:p>
          <a:p>
            <a:pPr eaLnBrk="1">
              <a:spcBef>
                <a:spcPct val="0"/>
              </a:spcBef>
              <a:buClr>
                <a:srgbClr val="000000"/>
              </a:buClr>
              <a:buSzPct val="45000"/>
              <a:buFont typeface="Wingdings" pitchFamily="2" charset="2"/>
              <a:buNone/>
            </a:pPr>
            <a:r>
              <a:rPr lang="en-US" altLang="en-US" sz="2205" b="1" dirty="0">
                <a:latin typeface="Arial" pitchFamily="34" charset="0"/>
              </a:rPr>
              <a:t>Start-ups</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Entrants </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is Med</a:t>
            </a:r>
          </a:p>
          <a:p>
            <a:pPr eaLnBrk="1">
              <a:spcBef>
                <a:spcPct val="0"/>
              </a:spcBef>
              <a:buClr>
                <a:srgbClr val="000000"/>
              </a:buClr>
              <a:buSzPct val="45000"/>
              <a:buFont typeface="Wingdings" pitchFamily="2" charset="2"/>
              <a:buNone/>
            </a:pPr>
            <a:endParaRPr lang="en-US" altLang="en-US" sz="2205" b="1" dirty="0">
              <a:latin typeface="Arial" pitchFamily="34" charset="0"/>
            </a:endParaRPr>
          </a:p>
        </p:txBody>
      </p:sp>
      <p:sp>
        <p:nvSpPr>
          <p:cNvPr id="11274" name="Line 9"/>
          <p:cNvSpPr>
            <a:spLocks noChangeShapeType="1"/>
          </p:cNvSpPr>
          <p:nvPr/>
        </p:nvSpPr>
        <p:spPr bwMode="auto">
          <a:xfrm flipH="1" flipV="1">
            <a:off x="4905569" y="5711754"/>
            <a:ext cx="50747" cy="25198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5" name="Line 10"/>
          <p:cNvSpPr>
            <a:spLocks noChangeShapeType="1"/>
          </p:cNvSpPr>
          <p:nvPr/>
        </p:nvSpPr>
        <p:spPr bwMode="auto">
          <a:xfrm flipV="1">
            <a:off x="2856406" y="4166572"/>
            <a:ext cx="587975" cy="5074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6" name="Line 11"/>
          <p:cNvSpPr>
            <a:spLocks noChangeShapeType="1"/>
          </p:cNvSpPr>
          <p:nvPr/>
        </p:nvSpPr>
        <p:spPr bwMode="auto">
          <a:xfrm flipH="1">
            <a:off x="6636243" y="4313565"/>
            <a:ext cx="671971" cy="5074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7" name="Text Box 12"/>
          <p:cNvSpPr txBox="1">
            <a:spLocks noChangeArrowheads="1"/>
          </p:cNvSpPr>
          <p:nvPr/>
        </p:nvSpPr>
        <p:spPr bwMode="auto">
          <a:xfrm>
            <a:off x="420510" y="6551718"/>
            <a:ext cx="1847921" cy="54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85" tIns="50392" rIns="100785" bIns="5039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Clr>
                <a:srgbClr val="000000"/>
              </a:buClr>
              <a:buSzPct val="45000"/>
              <a:buFont typeface="Wingdings" pitchFamily="2" charset="2"/>
              <a:buNone/>
            </a:pPr>
            <a:endParaRPr lang="en-US" altLang="en-US" sz="2866">
              <a:latin typeface="Tahoma" pitchFamily="34" charset="0"/>
            </a:endParaRPr>
          </a:p>
        </p:txBody>
      </p:sp>
      <p:sp>
        <p:nvSpPr>
          <p:cNvPr id="12302" name="TextBox 13"/>
          <p:cNvSpPr txBox="1">
            <a:spLocks noChangeArrowheads="1"/>
          </p:cNvSpPr>
          <p:nvPr/>
        </p:nvSpPr>
        <p:spPr bwMode="auto">
          <a:xfrm>
            <a:off x="168522" y="419982"/>
            <a:ext cx="3107866" cy="1730419"/>
          </a:xfrm>
          <a:prstGeom prst="rect">
            <a:avLst/>
          </a:prstGeom>
          <a:solidFill>
            <a:schemeClr val="accent5">
              <a:lumMod val="60000"/>
              <a:lumOff val="40000"/>
            </a:schemeClr>
          </a:solidFill>
          <a:ln>
            <a:noFill/>
          </a:ln>
        </p:spPr>
        <p:txBody>
          <a:bodyPr lIns="100785" tIns="50392" rIns="100785" bIns="50392">
            <a:spAutoFit/>
          </a:bodyPr>
          <a:lstStyle>
            <a:lvl1pPr eaLnBrk="0">
              <a:spcBef>
                <a:spcPts val="2200"/>
              </a:spcBef>
              <a:buClr>
                <a:srgbClr val="6FB7D7"/>
              </a:buClr>
              <a:buSzPct val="110000"/>
              <a:buFont typeface="Wingdings 2" pitchFamily="18" charset="2"/>
              <a:buChar char=""/>
              <a:defRPr sz="2600">
                <a:solidFill>
                  <a:srgbClr val="595959"/>
                </a:solidFill>
                <a:latin typeface="News Gothic MT" pitchFamily="-109" charset="0"/>
                <a:ea typeface="MS PGothic" pitchFamily="34" charset="-128"/>
              </a:defRPr>
            </a:lvl1pPr>
            <a:lvl2pPr marL="742950" indent="-285750" eaLnBrk="0">
              <a:spcBef>
                <a:spcPts val="663"/>
              </a:spcBef>
              <a:buClr>
                <a:srgbClr val="215D77"/>
              </a:buClr>
              <a:buSzPct val="110000"/>
              <a:buFont typeface="Wingdings 2" pitchFamily="18" charset="2"/>
              <a:buChar char=""/>
              <a:defRPr sz="2400">
                <a:solidFill>
                  <a:srgbClr val="595959"/>
                </a:solidFill>
                <a:latin typeface="News Gothic MT" pitchFamily="-109" charset="0"/>
                <a:ea typeface="MS PGothic" pitchFamily="34" charset="-128"/>
              </a:defRPr>
            </a:lvl2pPr>
            <a:lvl3pPr marL="1143000" indent="-228600" eaLnBrk="0">
              <a:spcBef>
                <a:spcPts val="663"/>
              </a:spcBef>
              <a:buClr>
                <a:srgbClr val="6FB7D7"/>
              </a:buClr>
              <a:buSzPct val="110000"/>
              <a:buFont typeface="Wingdings 2" pitchFamily="18" charset="2"/>
              <a:buChar char=""/>
              <a:defRPr sz="2200">
                <a:solidFill>
                  <a:srgbClr val="595959"/>
                </a:solidFill>
                <a:latin typeface="News Gothic MT" pitchFamily="-109" charset="0"/>
                <a:ea typeface="MS PGothic" pitchFamily="34" charset="-128"/>
              </a:defRPr>
            </a:lvl3pPr>
            <a:lvl4pPr marL="1600200" indent="-228600" eaLnBrk="0">
              <a:spcBef>
                <a:spcPts val="663"/>
              </a:spcBef>
              <a:buClr>
                <a:srgbClr val="215D77"/>
              </a:buClr>
              <a:buSzPct val="110000"/>
              <a:buFont typeface="Wingdings 2" pitchFamily="18" charset="2"/>
              <a:buChar char=""/>
              <a:defRPr sz="2000">
                <a:solidFill>
                  <a:srgbClr val="595959"/>
                </a:solidFill>
                <a:latin typeface="News Gothic MT" pitchFamily="-109" charset="0"/>
                <a:ea typeface="MS PGothic" pitchFamily="34" charset="-128"/>
              </a:defRPr>
            </a:lvl4pPr>
            <a:lvl5pPr marL="2057400" indent="-228600" eaLnBrk="0">
              <a:spcBef>
                <a:spcPts val="663"/>
              </a:spcBef>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5pPr>
            <a:lvl6pPr marL="25146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6pPr>
            <a:lvl7pPr marL="29718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7pPr>
            <a:lvl8pPr marL="34290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8pPr>
            <a:lvl9pPr marL="38862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9pPr>
          </a:lstStyle>
          <a:p>
            <a:pPr eaLnBrk="1">
              <a:spcBef>
                <a:spcPct val="0"/>
              </a:spcBef>
              <a:buClr>
                <a:srgbClr val="000000"/>
              </a:buClr>
              <a:buSzPct val="45000"/>
              <a:buFont typeface="Wingdings" pitchFamily="2" charset="2"/>
              <a:buNone/>
              <a:defRPr/>
            </a:pPr>
            <a:r>
              <a:rPr lang="en-US" altLang="en-US" sz="2646" b="1" u="sng" dirty="0">
                <a:solidFill>
                  <a:schemeClr val="tx1"/>
                </a:solidFill>
                <a:latin typeface="Arial" charset="0"/>
              </a:rPr>
              <a:t>Competitiveness of Internet Services is Low-Med</a:t>
            </a:r>
          </a:p>
        </p:txBody>
      </p:sp>
    </p:spTree>
    <p:extLst>
      <p:ext uri="{BB962C8B-B14F-4D97-AF65-F5344CB8AC3E}">
        <p14:creationId xmlns:p14="http://schemas.microsoft.com/office/powerpoint/2010/main" val="147322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302"/>
                                        </p:tgtEl>
                                        <p:attrNameLst>
                                          <p:attrName>style.visibility</p:attrName>
                                        </p:attrNameLst>
                                      </p:cBhvr>
                                      <p:to>
                                        <p:strVal val="visible"/>
                                      </p:to>
                                    </p:set>
                                    <p:anim calcmode="lin" valueType="num">
                                      <p:cBhvr additive="base">
                                        <p:cTn id="7" dur="500" fill="hold"/>
                                        <p:tgtEl>
                                          <p:spTgt spid="12302"/>
                                        </p:tgtEl>
                                        <p:attrNameLst>
                                          <p:attrName>ppt_x</p:attrName>
                                        </p:attrNameLst>
                                      </p:cBhvr>
                                      <p:tavLst>
                                        <p:tav tm="0">
                                          <p:val>
                                            <p:strVal val="#ppt_x"/>
                                          </p:val>
                                        </p:tav>
                                        <p:tav tm="100000">
                                          <p:val>
                                            <p:strVal val="#ppt_x"/>
                                          </p:val>
                                        </p:tav>
                                      </p:tavLst>
                                    </p:anim>
                                    <p:anim calcmode="lin" valueType="num">
                                      <p:cBhvr additive="base">
                                        <p:cTn id="8" dur="500" fill="hold"/>
                                        <p:tgtEl>
                                          <p:spTgt spid="12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What is the competitiveness of the “Department Stores” (industry designation of </a:t>
            </a:r>
            <a:r>
              <a:rPr lang="en-US" sz="3200" b="1" u="sng" dirty="0">
                <a:hlinkClick r:id="rId3"/>
              </a:rPr>
              <a:t>www.reuters.com/finance</a:t>
            </a:r>
            <a:r>
              <a:rPr lang="en-US" sz="3200" dirty="0"/>
              <a:t> for Amazon, e.g. Wal-Mart, Target, Amazon, Taobao) Industry based on the Porter “Five Forces analysis.</a:t>
            </a:r>
            <a:endParaRPr lang="en-US" sz="4000" b="1" dirty="0"/>
          </a:p>
        </p:txBody>
      </p:sp>
    </p:spTree>
    <p:extLst>
      <p:ext uri="{BB962C8B-B14F-4D97-AF65-F5344CB8AC3E}">
        <p14:creationId xmlns:p14="http://schemas.microsoft.com/office/powerpoint/2010/main" val="31770401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ChangeArrowheads="1"/>
          </p:cNvSpPr>
          <p:nvPr/>
        </p:nvSpPr>
        <p:spPr bwMode="auto">
          <a:xfrm>
            <a:off x="529" y="-1"/>
            <a:ext cx="10079567" cy="7559675"/>
          </a:xfrm>
          <a:prstGeom prst="rect">
            <a:avLst/>
          </a:prstGeom>
          <a:solidFill>
            <a:schemeClr val="bg1"/>
          </a:solidFill>
          <a:ln w="9525" algn="ctr">
            <a:solidFill>
              <a:schemeClr val="tx1"/>
            </a:solidFill>
            <a:round/>
            <a:headEnd/>
            <a:tailEnd/>
          </a:ln>
        </p:spPr>
        <p:txBody>
          <a:bodyPr lIns="100785" tIns="50392" rIns="100785" bIns="50392"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endParaRPr lang="en-US" altLang="en-US" sz="1764">
              <a:latin typeface="Arial" pitchFamily="34" charset="0"/>
            </a:endParaRPr>
          </a:p>
        </p:txBody>
      </p:sp>
      <p:sp>
        <p:nvSpPr>
          <p:cNvPr id="11268" name="Rectangle 3"/>
          <p:cNvSpPr>
            <a:spLocks noChangeArrowheads="1"/>
          </p:cNvSpPr>
          <p:nvPr/>
        </p:nvSpPr>
        <p:spPr bwMode="auto">
          <a:xfrm>
            <a:off x="3444381" y="3023870"/>
            <a:ext cx="3358106"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Industry </a:t>
            </a:r>
          </a:p>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Competitors</a:t>
            </a:r>
          </a:p>
          <a:p>
            <a:pPr eaLnBrk="1">
              <a:spcBef>
                <a:spcPct val="0"/>
              </a:spcBef>
              <a:buClr>
                <a:srgbClr val="000000"/>
              </a:buClr>
              <a:buSzPct val="45000"/>
              <a:buFont typeface="Wingdings" pitchFamily="2" charset="2"/>
              <a:buNone/>
            </a:pPr>
            <a:r>
              <a:rPr lang="en-US" altLang="en-US" sz="2205" b="1" dirty="0">
                <a:latin typeface="Arial" pitchFamily="34" charset="0"/>
              </a:rPr>
              <a:t>Wal-Mart, Amazon, </a:t>
            </a:r>
          </a:p>
          <a:p>
            <a:pPr eaLnBrk="1">
              <a:spcBef>
                <a:spcPct val="0"/>
              </a:spcBef>
              <a:buClr>
                <a:srgbClr val="000000"/>
              </a:buClr>
              <a:buSzPct val="45000"/>
              <a:buFont typeface="Wingdings" pitchFamily="2" charset="2"/>
              <a:buNone/>
            </a:pPr>
            <a:r>
              <a:rPr lang="en-US" altLang="en-US" sz="2205" b="1" dirty="0">
                <a:latin typeface="Arial" pitchFamily="34" charset="0"/>
              </a:rPr>
              <a:t>Target, Taobao, Aldi</a:t>
            </a:r>
          </a:p>
          <a:p>
            <a:pPr eaLnBrk="1">
              <a:spcBef>
                <a:spcPct val="0"/>
              </a:spcBef>
              <a:buClr>
                <a:srgbClr val="000000"/>
              </a:buClr>
              <a:buSzPct val="45000"/>
              <a:buFont typeface="Wingdings" pitchFamily="2" charset="2"/>
              <a:buNone/>
            </a:pPr>
            <a:r>
              <a:rPr lang="en-US" altLang="en-US" sz="2205" b="1" dirty="0">
                <a:latin typeface="Arial" pitchFamily="34" charset="0"/>
              </a:rPr>
              <a:t>Kroger, Home Depot </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Industry Comp</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is High</a:t>
            </a:r>
          </a:p>
          <a:p>
            <a:pPr eaLnBrk="1">
              <a:spcBef>
                <a:spcPct val="0"/>
              </a:spcBef>
              <a:buClr>
                <a:srgbClr val="000000"/>
              </a:buClr>
              <a:buSzPct val="45000"/>
              <a:buFont typeface="Wingdings" pitchFamily="2" charset="2"/>
              <a:buNone/>
            </a:pPr>
            <a:endParaRPr lang="en-US" altLang="en-US" sz="2866" dirty="0">
              <a:solidFill>
                <a:srgbClr val="CC0000"/>
              </a:solidFill>
              <a:latin typeface="Arial" pitchFamily="34" charset="0"/>
            </a:endParaRPr>
          </a:p>
        </p:txBody>
      </p:sp>
      <p:sp>
        <p:nvSpPr>
          <p:cNvPr id="11269" name="Rectangle 4"/>
          <p:cNvSpPr>
            <a:spLocks noChangeArrowheads="1"/>
          </p:cNvSpPr>
          <p:nvPr/>
        </p:nvSpPr>
        <p:spPr bwMode="auto">
          <a:xfrm>
            <a:off x="3444381" y="167993"/>
            <a:ext cx="3337107"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Suppliers</a:t>
            </a:r>
          </a:p>
          <a:p>
            <a:pPr eaLnBrk="1">
              <a:spcBef>
                <a:spcPct val="0"/>
              </a:spcBef>
              <a:buClr>
                <a:srgbClr val="000000"/>
              </a:buClr>
              <a:buSzPct val="45000"/>
              <a:buFont typeface="Wingdings" pitchFamily="2" charset="2"/>
              <a:buNone/>
            </a:pPr>
            <a:r>
              <a:rPr lang="en-US" altLang="en-US" sz="2205" b="1" dirty="0">
                <a:latin typeface="Arial" pitchFamily="34" charset="0"/>
              </a:rPr>
              <a:t>Packaged Goods, </a:t>
            </a:r>
          </a:p>
          <a:p>
            <a:pPr eaLnBrk="1">
              <a:spcBef>
                <a:spcPct val="0"/>
              </a:spcBef>
              <a:buClr>
                <a:srgbClr val="000000"/>
              </a:buClr>
              <a:buSzPct val="45000"/>
              <a:buFont typeface="Wingdings" pitchFamily="2" charset="2"/>
              <a:buNone/>
            </a:pPr>
            <a:r>
              <a:rPr lang="en-US" altLang="en-US" sz="2205" b="1" dirty="0">
                <a:latin typeface="Arial" pitchFamily="34" charset="0"/>
              </a:rPr>
              <a:t>Clothing, Groceries, </a:t>
            </a:r>
          </a:p>
          <a:p>
            <a:pPr eaLnBrk="1">
              <a:spcBef>
                <a:spcPct val="0"/>
              </a:spcBef>
              <a:buClr>
                <a:srgbClr val="000000"/>
              </a:buClr>
              <a:buSzPct val="45000"/>
              <a:buFont typeface="Wingdings" pitchFamily="2" charset="2"/>
              <a:buNone/>
            </a:pPr>
            <a:r>
              <a:rPr lang="en-US" altLang="en-US" sz="2205" b="1" dirty="0">
                <a:latin typeface="Arial" pitchFamily="34" charset="0"/>
              </a:rPr>
              <a:t>Building Supplies, </a:t>
            </a:r>
          </a:p>
          <a:p>
            <a:pPr eaLnBrk="1">
              <a:spcBef>
                <a:spcPct val="0"/>
              </a:spcBef>
              <a:buClr>
                <a:srgbClr val="000000"/>
              </a:buClr>
              <a:buSzPct val="45000"/>
              <a:buFont typeface="Wingdings" pitchFamily="2" charset="2"/>
              <a:buNone/>
            </a:pPr>
            <a:r>
              <a:rPr lang="en-US" altLang="en-US" sz="2205" b="1" dirty="0">
                <a:latin typeface="Arial" pitchFamily="34" charset="0"/>
              </a:rPr>
              <a:t>Electronics, </a:t>
            </a:r>
            <a:r>
              <a:rPr lang="en-US" altLang="en-US" sz="2205" b="1" dirty="0" err="1">
                <a:latin typeface="Arial" pitchFamily="34" charset="0"/>
              </a:rPr>
              <a:t>etc</a:t>
            </a:r>
            <a:endParaRPr lang="en-US" altLang="en-US" sz="2205" b="1" dirty="0">
              <a:latin typeface="Arial" pitchFamily="34" charset="0"/>
            </a:endParaRP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Suppliers is</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Low - Med</a:t>
            </a:r>
          </a:p>
          <a:p>
            <a:pPr eaLnBrk="1">
              <a:spcBef>
                <a:spcPct val="0"/>
              </a:spcBef>
              <a:buClr>
                <a:srgbClr val="000000"/>
              </a:buClr>
              <a:buSzPct val="45000"/>
              <a:buFont typeface="Wingdings" pitchFamily="2" charset="2"/>
              <a:buNone/>
            </a:pPr>
            <a:endParaRPr lang="en-US" altLang="en-US" sz="2205" b="1" dirty="0">
              <a:latin typeface="Arial" pitchFamily="34" charset="0"/>
            </a:endParaRPr>
          </a:p>
        </p:txBody>
      </p:sp>
      <p:sp>
        <p:nvSpPr>
          <p:cNvPr id="11270" name="Line 5"/>
          <p:cNvSpPr>
            <a:spLocks noChangeShapeType="1"/>
          </p:cNvSpPr>
          <p:nvPr/>
        </p:nvSpPr>
        <p:spPr bwMode="auto">
          <a:xfrm flipH="1">
            <a:off x="4849571" y="2771880"/>
            <a:ext cx="50747" cy="25198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1" name="Rectangle 6"/>
          <p:cNvSpPr>
            <a:spLocks noChangeArrowheads="1"/>
          </p:cNvSpPr>
          <p:nvPr/>
        </p:nvSpPr>
        <p:spPr bwMode="auto">
          <a:xfrm>
            <a:off x="7131473" y="3023870"/>
            <a:ext cx="2948623"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Substitutes</a:t>
            </a:r>
          </a:p>
          <a:p>
            <a:pPr eaLnBrk="1">
              <a:spcBef>
                <a:spcPct val="0"/>
              </a:spcBef>
              <a:buClr>
                <a:srgbClr val="000000"/>
              </a:buClr>
              <a:buSzPct val="45000"/>
              <a:buFont typeface="Wingdings" pitchFamily="2" charset="2"/>
              <a:buNone/>
            </a:pPr>
            <a:r>
              <a:rPr lang="en-US" altLang="en-US" sz="2205" b="1" dirty="0">
                <a:latin typeface="Arial" pitchFamily="34" charset="0"/>
              </a:rPr>
              <a:t>P2P Exchange, </a:t>
            </a:r>
          </a:p>
          <a:p>
            <a:pPr eaLnBrk="1">
              <a:spcBef>
                <a:spcPct val="0"/>
              </a:spcBef>
              <a:buClr>
                <a:srgbClr val="000000"/>
              </a:buClr>
              <a:buSzPct val="45000"/>
              <a:buFont typeface="Wingdings" pitchFamily="2" charset="2"/>
              <a:buNone/>
            </a:pPr>
            <a:r>
              <a:rPr lang="en-US" altLang="en-US" sz="2205" b="1" dirty="0">
                <a:latin typeface="Arial" pitchFamily="34" charset="0"/>
              </a:rPr>
              <a:t>Auction,  </a:t>
            </a:r>
          </a:p>
          <a:p>
            <a:pPr eaLnBrk="1">
              <a:spcBef>
                <a:spcPct val="0"/>
              </a:spcBef>
              <a:buClr>
                <a:srgbClr val="000000"/>
              </a:buClr>
              <a:buSzPct val="45000"/>
              <a:buFont typeface="Wingdings" pitchFamily="2" charset="2"/>
              <a:buNone/>
            </a:pPr>
            <a:endParaRPr lang="en-US" altLang="en-US" sz="2205" b="1" dirty="0">
              <a:latin typeface="Arial" pitchFamily="34" charset="0"/>
            </a:endParaRP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Substitutes</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is Low</a:t>
            </a:r>
            <a:endParaRPr lang="en-US" altLang="en-US" sz="2205" dirty="0">
              <a:solidFill>
                <a:srgbClr val="C00000"/>
              </a:solidFill>
              <a:latin typeface="Arial" pitchFamily="34" charset="0"/>
            </a:endParaRPr>
          </a:p>
        </p:txBody>
      </p:sp>
      <p:sp>
        <p:nvSpPr>
          <p:cNvPr id="11272" name="Rectangle 7"/>
          <p:cNvSpPr>
            <a:spLocks noChangeArrowheads="1"/>
          </p:cNvSpPr>
          <p:nvPr/>
        </p:nvSpPr>
        <p:spPr bwMode="auto">
          <a:xfrm>
            <a:off x="3135312" y="5837749"/>
            <a:ext cx="3996161" cy="1721926"/>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Buyers</a:t>
            </a:r>
          </a:p>
          <a:p>
            <a:pPr eaLnBrk="1">
              <a:spcBef>
                <a:spcPct val="0"/>
              </a:spcBef>
              <a:buClr>
                <a:srgbClr val="000000"/>
              </a:buClr>
              <a:buSzPct val="45000"/>
              <a:buFont typeface="Wingdings" pitchFamily="2" charset="2"/>
              <a:buNone/>
            </a:pPr>
            <a:r>
              <a:rPr lang="en-US" altLang="en-US" sz="2205" b="1" dirty="0">
                <a:latin typeface="Arial" pitchFamily="34" charset="0"/>
              </a:rPr>
              <a:t>Consumers, Enterprises, </a:t>
            </a:r>
          </a:p>
          <a:p>
            <a:pPr eaLnBrk="1">
              <a:spcBef>
                <a:spcPct val="0"/>
              </a:spcBef>
              <a:buClr>
                <a:srgbClr val="000000"/>
              </a:buClr>
              <a:buSzPct val="45000"/>
              <a:buFont typeface="Wingdings" pitchFamily="2" charset="2"/>
              <a:buNone/>
            </a:pPr>
            <a:r>
              <a:rPr lang="en-US" altLang="en-US" sz="2205" b="1" dirty="0">
                <a:latin typeface="Arial" pitchFamily="34" charset="0"/>
              </a:rPr>
              <a:t>Government </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Buyers is High  </a:t>
            </a:r>
            <a:endParaRPr lang="en-US" altLang="en-US" sz="2205" dirty="0">
              <a:solidFill>
                <a:srgbClr val="C00000"/>
              </a:solidFill>
              <a:latin typeface="Arial" pitchFamily="34" charset="0"/>
            </a:endParaRPr>
          </a:p>
        </p:txBody>
      </p:sp>
      <p:sp>
        <p:nvSpPr>
          <p:cNvPr id="11273" name="Rectangle 8"/>
          <p:cNvSpPr>
            <a:spLocks noChangeArrowheads="1"/>
          </p:cNvSpPr>
          <p:nvPr/>
        </p:nvSpPr>
        <p:spPr bwMode="auto">
          <a:xfrm>
            <a:off x="168522" y="3023870"/>
            <a:ext cx="2687884" cy="2687884"/>
          </a:xfrm>
          <a:prstGeom prst="rect">
            <a:avLst/>
          </a:prstGeom>
          <a:solidFill>
            <a:srgbClr val="C3C0FE"/>
          </a:solidFill>
          <a:ln w="9525">
            <a:solidFill>
              <a:schemeClr val="tx1"/>
            </a:solidFill>
            <a:miter lim="800000"/>
            <a:headEnd/>
            <a:tailEnd/>
          </a:ln>
        </p:spPr>
        <p:txBody>
          <a:bodyPr wrap="none" lIns="100785" tIns="50392" rIns="100785" bIns="50392"/>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Potential</a:t>
            </a:r>
          </a:p>
          <a:p>
            <a:pPr eaLnBrk="1">
              <a:spcBef>
                <a:spcPct val="0"/>
              </a:spcBef>
              <a:buClr>
                <a:srgbClr val="000000"/>
              </a:buClr>
              <a:buSzPct val="45000"/>
              <a:buFont typeface="Wingdings" pitchFamily="2" charset="2"/>
              <a:buNone/>
            </a:pPr>
            <a:r>
              <a:rPr lang="en-US" altLang="en-US" sz="2866" b="1" u="sng" dirty="0">
                <a:solidFill>
                  <a:srgbClr val="CC0000"/>
                </a:solidFill>
                <a:latin typeface="Arial" pitchFamily="34" charset="0"/>
              </a:rPr>
              <a:t>Entrants</a:t>
            </a:r>
          </a:p>
          <a:p>
            <a:pPr eaLnBrk="1">
              <a:spcBef>
                <a:spcPct val="0"/>
              </a:spcBef>
              <a:buClr>
                <a:srgbClr val="000000"/>
              </a:buClr>
              <a:buSzPct val="45000"/>
              <a:buFont typeface="Wingdings" pitchFamily="2" charset="2"/>
              <a:buNone/>
            </a:pPr>
            <a:r>
              <a:rPr lang="en-US" altLang="en-US" sz="2205" b="1" dirty="0">
                <a:latin typeface="Arial" pitchFamily="34" charset="0"/>
              </a:rPr>
              <a:t>Chinese, Indian, </a:t>
            </a:r>
          </a:p>
          <a:p>
            <a:pPr eaLnBrk="1">
              <a:spcBef>
                <a:spcPct val="0"/>
              </a:spcBef>
              <a:buClr>
                <a:srgbClr val="000000"/>
              </a:buClr>
              <a:buSzPct val="45000"/>
              <a:buFont typeface="Wingdings" pitchFamily="2" charset="2"/>
              <a:buNone/>
            </a:pPr>
            <a:r>
              <a:rPr lang="en-US" altLang="en-US" sz="2205" b="1" dirty="0">
                <a:latin typeface="Arial" pitchFamily="34" charset="0"/>
              </a:rPr>
              <a:t>European Retailers</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Power of Entrants </a:t>
            </a:r>
          </a:p>
          <a:p>
            <a:pPr eaLnBrk="1">
              <a:spcBef>
                <a:spcPct val="0"/>
              </a:spcBef>
              <a:buClr>
                <a:srgbClr val="000000"/>
              </a:buClr>
              <a:buSzPct val="45000"/>
              <a:buFont typeface="Wingdings" pitchFamily="2" charset="2"/>
              <a:buNone/>
            </a:pPr>
            <a:r>
              <a:rPr lang="en-US" altLang="en-US" sz="2205" b="1" dirty="0">
                <a:solidFill>
                  <a:srgbClr val="C00000"/>
                </a:solidFill>
                <a:latin typeface="Arial" pitchFamily="34" charset="0"/>
              </a:rPr>
              <a:t>is Med - High</a:t>
            </a:r>
          </a:p>
          <a:p>
            <a:pPr eaLnBrk="1">
              <a:spcBef>
                <a:spcPct val="0"/>
              </a:spcBef>
              <a:buClr>
                <a:srgbClr val="000000"/>
              </a:buClr>
              <a:buSzPct val="45000"/>
              <a:buFont typeface="Wingdings" pitchFamily="2" charset="2"/>
              <a:buNone/>
            </a:pPr>
            <a:endParaRPr lang="en-US" altLang="en-US" sz="2205" b="1" dirty="0">
              <a:latin typeface="Arial" pitchFamily="34" charset="0"/>
            </a:endParaRPr>
          </a:p>
        </p:txBody>
      </p:sp>
      <p:sp>
        <p:nvSpPr>
          <p:cNvPr id="11274" name="Line 9"/>
          <p:cNvSpPr>
            <a:spLocks noChangeShapeType="1"/>
          </p:cNvSpPr>
          <p:nvPr/>
        </p:nvSpPr>
        <p:spPr bwMode="auto">
          <a:xfrm flipH="1" flipV="1">
            <a:off x="4905569" y="5711754"/>
            <a:ext cx="50747" cy="25198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5" name="Line 10"/>
          <p:cNvSpPr>
            <a:spLocks noChangeShapeType="1"/>
          </p:cNvSpPr>
          <p:nvPr/>
        </p:nvSpPr>
        <p:spPr bwMode="auto">
          <a:xfrm flipV="1">
            <a:off x="2856406" y="4166572"/>
            <a:ext cx="587975" cy="5074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6" name="Line 11"/>
          <p:cNvSpPr>
            <a:spLocks noChangeShapeType="1"/>
          </p:cNvSpPr>
          <p:nvPr/>
        </p:nvSpPr>
        <p:spPr bwMode="auto">
          <a:xfrm flipH="1">
            <a:off x="6636243" y="4313565"/>
            <a:ext cx="671971" cy="5074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11277" name="Text Box 12"/>
          <p:cNvSpPr txBox="1">
            <a:spLocks noChangeArrowheads="1"/>
          </p:cNvSpPr>
          <p:nvPr/>
        </p:nvSpPr>
        <p:spPr bwMode="auto">
          <a:xfrm>
            <a:off x="420510" y="6551718"/>
            <a:ext cx="1847921" cy="54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85" tIns="50392" rIns="100785" bIns="50392">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Clr>
                <a:srgbClr val="000000"/>
              </a:buClr>
              <a:buSzPct val="45000"/>
              <a:buFont typeface="Wingdings" pitchFamily="2" charset="2"/>
              <a:buNone/>
            </a:pPr>
            <a:endParaRPr lang="en-US" altLang="en-US" sz="2866">
              <a:latin typeface="Tahoma" pitchFamily="34" charset="0"/>
            </a:endParaRPr>
          </a:p>
        </p:txBody>
      </p:sp>
      <p:sp>
        <p:nvSpPr>
          <p:cNvPr id="12302" name="TextBox 13"/>
          <p:cNvSpPr txBox="1">
            <a:spLocks noChangeArrowheads="1"/>
          </p:cNvSpPr>
          <p:nvPr/>
        </p:nvSpPr>
        <p:spPr bwMode="auto">
          <a:xfrm>
            <a:off x="168522" y="419982"/>
            <a:ext cx="3107866" cy="1730419"/>
          </a:xfrm>
          <a:prstGeom prst="rect">
            <a:avLst/>
          </a:prstGeom>
          <a:solidFill>
            <a:schemeClr val="accent6">
              <a:lumMod val="20000"/>
              <a:lumOff val="80000"/>
            </a:schemeClr>
          </a:solidFill>
          <a:ln>
            <a:noFill/>
          </a:ln>
        </p:spPr>
        <p:txBody>
          <a:bodyPr lIns="100785" tIns="50392" rIns="100785" bIns="50392">
            <a:spAutoFit/>
          </a:bodyPr>
          <a:lstStyle>
            <a:lvl1pPr eaLnBrk="0">
              <a:spcBef>
                <a:spcPts val="2200"/>
              </a:spcBef>
              <a:buClr>
                <a:srgbClr val="6FB7D7"/>
              </a:buClr>
              <a:buSzPct val="110000"/>
              <a:buFont typeface="Wingdings 2" pitchFamily="18" charset="2"/>
              <a:buChar char=""/>
              <a:defRPr sz="2600">
                <a:solidFill>
                  <a:srgbClr val="595959"/>
                </a:solidFill>
                <a:latin typeface="News Gothic MT" pitchFamily="-109" charset="0"/>
                <a:ea typeface="MS PGothic" pitchFamily="34" charset="-128"/>
              </a:defRPr>
            </a:lvl1pPr>
            <a:lvl2pPr marL="742950" indent="-285750" eaLnBrk="0">
              <a:spcBef>
                <a:spcPts val="663"/>
              </a:spcBef>
              <a:buClr>
                <a:srgbClr val="215D77"/>
              </a:buClr>
              <a:buSzPct val="110000"/>
              <a:buFont typeface="Wingdings 2" pitchFamily="18" charset="2"/>
              <a:buChar char=""/>
              <a:defRPr sz="2400">
                <a:solidFill>
                  <a:srgbClr val="595959"/>
                </a:solidFill>
                <a:latin typeface="News Gothic MT" pitchFamily="-109" charset="0"/>
                <a:ea typeface="MS PGothic" pitchFamily="34" charset="-128"/>
              </a:defRPr>
            </a:lvl2pPr>
            <a:lvl3pPr marL="1143000" indent="-228600" eaLnBrk="0">
              <a:spcBef>
                <a:spcPts val="663"/>
              </a:spcBef>
              <a:buClr>
                <a:srgbClr val="6FB7D7"/>
              </a:buClr>
              <a:buSzPct val="110000"/>
              <a:buFont typeface="Wingdings 2" pitchFamily="18" charset="2"/>
              <a:buChar char=""/>
              <a:defRPr sz="2200">
                <a:solidFill>
                  <a:srgbClr val="595959"/>
                </a:solidFill>
                <a:latin typeface="News Gothic MT" pitchFamily="-109" charset="0"/>
                <a:ea typeface="MS PGothic" pitchFamily="34" charset="-128"/>
              </a:defRPr>
            </a:lvl3pPr>
            <a:lvl4pPr marL="1600200" indent="-228600" eaLnBrk="0">
              <a:spcBef>
                <a:spcPts val="663"/>
              </a:spcBef>
              <a:buClr>
                <a:srgbClr val="215D77"/>
              </a:buClr>
              <a:buSzPct val="110000"/>
              <a:buFont typeface="Wingdings 2" pitchFamily="18" charset="2"/>
              <a:buChar char=""/>
              <a:defRPr sz="2000">
                <a:solidFill>
                  <a:srgbClr val="595959"/>
                </a:solidFill>
                <a:latin typeface="News Gothic MT" pitchFamily="-109" charset="0"/>
                <a:ea typeface="MS PGothic" pitchFamily="34" charset="-128"/>
              </a:defRPr>
            </a:lvl4pPr>
            <a:lvl5pPr marL="2057400" indent="-228600" eaLnBrk="0">
              <a:spcBef>
                <a:spcPts val="663"/>
              </a:spcBef>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5pPr>
            <a:lvl6pPr marL="25146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6pPr>
            <a:lvl7pPr marL="29718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7pPr>
            <a:lvl8pPr marL="34290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8pPr>
            <a:lvl9pPr marL="3886200" indent="-228600" defTabSz="457200" eaLnBrk="0" fontAlgn="base" hangingPunct="0">
              <a:spcBef>
                <a:spcPts val="663"/>
              </a:spcBef>
              <a:spcAft>
                <a:spcPct val="0"/>
              </a:spcAft>
              <a:buClr>
                <a:srgbClr val="6FB7D7"/>
              </a:buClr>
              <a:buSzPct val="110000"/>
              <a:buFont typeface="Wingdings 2" pitchFamily="18" charset="2"/>
              <a:buChar char=""/>
              <a:defRPr sz="2000">
                <a:solidFill>
                  <a:srgbClr val="595959"/>
                </a:solidFill>
                <a:latin typeface="News Gothic MT" pitchFamily="-109" charset="0"/>
                <a:ea typeface="MS PGothic" pitchFamily="34" charset="-128"/>
              </a:defRPr>
            </a:lvl9pPr>
          </a:lstStyle>
          <a:p>
            <a:pPr eaLnBrk="1">
              <a:spcBef>
                <a:spcPct val="0"/>
              </a:spcBef>
              <a:buClr>
                <a:srgbClr val="000000"/>
              </a:buClr>
              <a:buSzPct val="45000"/>
              <a:buFont typeface="Wingdings" pitchFamily="2" charset="2"/>
              <a:buNone/>
              <a:defRPr/>
            </a:pPr>
            <a:r>
              <a:rPr lang="en-US" altLang="en-US" sz="2646" b="1" u="sng" dirty="0">
                <a:solidFill>
                  <a:schemeClr val="tx1"/>
                </a:solidFill>
                <a:latin typeface="Arial" charset="0"/>
              </a:rPr>
              <a:t>Competitiveness of Department Store (Retail) Industry is High</a:t>
            </a:r>
          </a:p>
        </p:txBody>
      </p:sp>
    </p:spTree>
    <p:extLst>
      <p:ext uri="{BB962C8B-B14F-4D97-AF65-F5344CB8AC3E}">
        <p14:creationId xmlns:p14="http://schemas.microsoft.com/office/powerpoint/2010/main" val="352624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What is the “Extended Value Chain” or “Ecosystem” for Amazon?</a:t>
            </a:r>
            <a:endParaRPr lang="en-US" sz="4000" b="1" dirty="0"/>
          </a:p>
        </p:txBody>
      </p:sp>
    </p:spTree>
    <p:extLst>
      <p:ext uri="{BB962C8B-B14F-4D97-AF65-F5344CB8AC3E}">
        <p14:creationId xmlns:p14="http://schemas.microsoft.com/office/powerpoint/2010/main" val="25691607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63512" y="-334963"/>
            <a:ext cx="9982199" cy="1175949"/>
          </a:xfrm>
        </p:spPr>
        <p:txBody>
          <a:bodyPr/>
          <a:lstStyle/>
          <a:p>
            <a:r>
              <a:rPr lang="en-US" altLang="en-US" sz="4409" dirty="0"/>
              <a:t>Extended Value Chain or Ecosystem</a:t>
            </a:r>
          </a:p>
        </p:txBody>
      </p:sp>
      <p:sp>
        <p:nvSpPr>
          <p:cNvPr id="5" name="Rounded Rectangle 4"/>
          <p:cNvSpPr/>
          <p:nvPr/>
        </p:nvSpPr>
        <p:spPr>
          <a:xfrm>
            <a:off x="4368341" y="3611844"/>
            <a:ext cx="1343942" cy="285587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Amazon</a:t>
            </a:r>
          </a:p>
        </p:txBody>
      </p:sp>
      <p:sp>
        <p:nvSpPr>
          <p:cNvPr id="13" name="Rounded Rectangle 12"/>
          <p:cNvSpPr/>
          <p:nvPr/>
        </p:nvSpPr>
        <p:spPr>
          <a:xfrm>
            <a:off x="6216261" y="596374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Whole Food</a:t>
            </a:r>
          </a:p>
        </p:txBody>
      </p:sp>
      <p:sp>
        <p:nvSpPr>
          <p:cNvPr id="14" name="Rounded Rectangle 13"/>
          <p:cNvSpPr/>
          <p:nvPr/>
        </p:nvSpPr>
        <p:spPr>
          <a:xfrm>
            <a:off x="6216261" y="4535805"/>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err="1">
                <a:solidFill>
                  <a:schemeClr val="tx2"/>
                </a:solidFill>
              </a:rPr>
              <a:t>Fedex</a:t>
            </a:r>
            <a:endParaRPr lang="en-US" dirty="0">
              <a:solidFill>
                <a:schemeClr val="tx2"/>
              </a:solidFill>
            </a:endParaRPr>
          </a:p>
          <a:p>
            <a:pPr algn="ctr">
              <a:defRPr/>
            </a:pPr>
            <a:r>
              <a:rPr lang="en-US" dirty="0">
                <a:solidFill>
                  <a:schemeClr val="tx2"/>
                </a:solidFill>
              </a:rPr>
              <a:t>UPS</a:t>
            </a:r>
          </a:p>
          <a:p>
            <a:pPr algn="ctr">
              <a:defRPr/>
            </a:pPr>
            <a:r>
              <a:rPr lang="en-US" dirty="0">
                <a:solidFill>
                  <a:schemeClr val="tx2"/>
                </a:solidFill>
              </a:rPr>
              <a:t>USPS</a:t>
            </a:r>
          </a:p>
        </p:txBody>
      </p:sp>
      <p:sp>
        <p:nvSpPr>
          <p:cNvPr id="15" name="Rounded Rectangle 14"/>
          <p:cNvSpPr/>
          <p:nvPr/>
        </p:nvSpPr>
        <p:spPr>
          <a:xfrm>
            <a:off x="6216261" y="319186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ISP’s</a:t>
            </a:r>
          </a:p>
        </p:txBody>
      </p:sp>
      <p:sp>
        <p:nvSpPr>
          <p:cNvPr id="16" name="Rounded Rectangle 15"/>
          <p:cNvSpPr/>
          <p:nvPr/>
        </p:nvSpPr>
        <p:spPr>
          <a:xfrm>
            <a:off x="7896189" y="596374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Gov’t</a:t>
            </a:r>
          </a:p>
        </p:txBody>
      </p:sp>
      <p:sp>
        <p:nvSpPr>
          <p:cNvPr id="17" name="Rounded Rectangle 16"/>
          <p:cNvSpPr/>
          <p:nvPr/>
        </p:nvSpPr>
        <p:spPr>
          <a:xfrm>
            <a:off x="7896189" y="4535805"/>
            <a:ext cx="1511935"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Enterprise</a:t>
            </a:r>
          </a:p>
        </p:txBody>
      </p:sp>
      <p:sp>
        <p:nvSpPr>
          <p:cNvPr id="18" name="Rounded Rectangle 17"/>
          <p:cNvSpPr/>
          <p:nvPr/>
        </p:nvSpPr>
        <p:spPr>
          <a:xfrm>
            <a:off x="7896189" y="319186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Consumer</a:t>
            </a:r>
          </a:p>
        </p:txBody>
      </p:sp>
      <p:sp>
        <p:nvSpPr>
          <p:cNvPr id="21" name="Rounded Rectangle 20"/>
          <p:cNvSpPr/>
          <p:nvPr/>
        </p:nvSpPr>
        <p:spPr>
          <a:xfrm>
            <a:off x="7896189" y="1679927"/>
            <a:ext cx="1563723"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Customers</a:t>
            </a:r>
          </a:p>
        </p:txBody>
      </p:sp>
      <p:sp>
        <p:nvSpPr>
          <p:cNvPr id="22" name="Rounded Rectangle 21"/>
          <p:cNvSpPr/>
          <p:nvPr/>
        </p:nvSpPr>
        <p:spPr>
          <a:xfrm>
            <a:off x="6216261"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Channel</a:t>
            </a:r>
          </a:p>
        </p:txBody>
      </p:sp>
      <p:sp>
        <p:nvSpPr>
          <p:cNvPr id="23" name="Rounded Rectangle 22"/>
          <p:cNvSpPr/>
          <p:nvPr/>
        </p:nvSpPr>
        <p:spPr>
          <a:xfrm>
            <a:off x="4284344"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Company</a:t>
            </a:r>
          </a:p>
        </p:txBody>
      </p:sp>
      <p:sp>
        <p:nvSpPr>
          <p:cNvPr id="24" name="Rounded Rectangle 23"/>
          <p:cNvSpPr/>
          <p:nvPr/>
        </p:nvSpPr>
        <p:spPr>
          <a:xfrm>
            <a:off x="2352427"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Networks</a:t>
            </a:r>
          </a:p>
          <a:p>
            <a:pPr algn="ctr">
              <a:defRPr/>
            </a:pPr>
            <a:r>
              <a:rPr lang="en-US" dirty="0">
                <a:solidFill>
                  <a:schemeClr val="tx2"/>
                </a:solidFill>
              </a:rPr>
              <a:t>Suppliers</a:t>
            </a:r>
          </a:p>
        </p:txBody>
      </p:sp>
      <p:sp>
        <p:nvSpPr>
          <p:cNvPr id="25" name="Rounded Rectangle 24"/>
          <p:cNvSpPr/>
          <p:nvPr/>
        </p:nvSpPr>
        <p:spPr>
          <a:xfrm>
            <a:off x="504507"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Goods Suppliers</a:t>
            </a:r>
          </a:p>
        </p:txBody>
      </p:sp>
      <p:sp>
        <p:nvSpPr>
          <p:cNvPr id="26" name="Rounded Rectangle 25"/>
          <p:cNvSpPr/>
          <p:nvPr/>
        </p:nvSpPr>
        <p:spPr>
          <a:xfrm>
            <a:off x="504507" y="6047740"/>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Food</a:t>
            </a:r>
          </a:p>
          <a:p>
            <a:pPr algn="ctr">
              <a:defRPr/>
            </a:pPr>
            <a:r>
              <a:rPr lang="en-US" dirty="0" err="1">
                <a:solidFill>
                  <a:schemeClr val="tx2"/>
                </a:solidFill>
              </a:rPr>
              <a:t>Everythng</a:t>
            </a:r>
            <a:endParaRPr lang="en-US" dirty="0">
              <a:solidFill>
                <a:schemeClr val="tx2"/>
              </a:solidFill>
            </a:endParaRPr>
          </a:p>
        </p:txBody>
      </p:sp>
      <p:sp>
        <p:nvSpPr>
          <p:cNvPr id="27" name="Rounded Rectangle 26"/>
          <p:cNvSpPr/>
          <p:nvPr/>
        </p:nvSpPr>
        <p:spPr>
          <a:xfrm>
            <a:off x="504507" y="4619801"/>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Content Books</a:t>
            </a:r>
          </a:p>
          <a:p>
            <a:pPr algn="ctr">
              <a:defRPr/>
            </a:pPr>
            <a:r>
              <a:rPr lang="en-US" dirty="0">
                <a:solidFill>
                  <a:schemeClr val="tx2"/>
                </a:solidFill>
              </a:rPr>
              <a:t>Entertain</a:t>
            </a:r>
          </a:p>
        </p:txBody>
      </p:sp>
      <p:sp>
        <p:nvSpPr>
          <p:cNvPr id="28" name="Rounded Rectangle 27"/>
          <p:cNvSpPr/>
          <p:nvPr/>
        </p:nvSpPr>
        <p:spPr>
          <a:xfrm>
            <a:off x="504507" y="3275859"/>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OEMs</a:t>
            </a:r>
          </a:p>
        </p:txBody>
      </p:sp>
      <p:sp>
        <p:nvSpPr>
          <p:cNvPr id="29" name="Rounded Rectangle 28"/>
          <p:cNvSpPr/>
          <p:nvPr/>
        </p:nvSpPr>
        <p:spPr>
          <a:xfrm>
            <a:off x="2352427" y="5291772"/>
            <a:ext cx="1511935"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ISPs</a:t>
            </a:r>
          </a:p>
        </p:txBody>
      </p:sp>
      <p:sp>
        <p:nvSpPr>
          <p:cNvPr id="31" name="Rounded Rectangle 30"/>
          <p:cNvSpPr/>
          <p:nvPr/>
        </p:nvSpPr>
        <p:spPr>
          <a:xfrm>
            <a:off x="2352427" y="3779837"/>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Servers</a:t>
            </a:r>
          </a:p>
          <a:p>
            <a:pPr algn="ctr">
              <a:defRPr/>
            </a:pPr>
            <a:r>
              <a:rPr lang="en-US" dirty="0">
                <a:solidFill>
                  <a:schemeClr val="tx2"/>
                </a:solidFill>
              </a:rPr>
              <a:t>Routers</a:t>
            </a:r>
          </a:p>
        </p:txBody>
      </p:sp>
    </p:spTree>
    <p:extLst>
      <p:ext uri="{BB962C8B-B14F-4D97-AF65-F5344CB8AC3E}">
        <p14:creationId xmlns:p14="http://schemas.microsoft.com/office/powerpoint/2010/main" val="353607814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Thurs, Oct 11,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3" y="1565274"/>
            <a:ext cx="8610600"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MITR Term Project</a:t>
            </a:r>
          </a:p>
          <a:p>
            <a:pPr lvl="1" eaLnBrk="1" hangingPunct="1">
              <a:lnSpc>
                <a:spcPct val="80000"/>
              </a:lnSpc>
            </a:pPr>
            <a:r>
              <a:rPr lang="en-US" altLang="en-US" sz="2000" dirty="0">
                <a:solidFill>
                  <a:schemeClr val="tx1"/>
                </a:solidFill>
                <a:ea typeface="ＭＳ Ｐゴシック" panose="020B0600070205080204" pitchFamily="34" charset="-128"/>
              </a:rPr>
              <a:t>Schedule Meetings with Client and Invite Faculty to Meetings</a:t>
            </a:r>
          </a:p>
          <a:p>
            <a:pPr lvl="1" eaLnBrk="1" hangingPunct="1">
              <a:lnSpc>
                <a:spcPct val="80000"/>
              </a:lnSpc>
            </a:pPr>
            <a:r>
              <a:rPr lang="en-US" altLang="en-US" sz="2000" dirty="0">
                <a:solidFill>
                  <a:schemeClr val="tx1"/>
                </a:solidFill>
                <a:ea typeface="ＭＳ Ｐゴシック" panose="020B0600070205080204" pitchFamily="34" charset="-128"/>
              </a:rPr>
              <a:t>Work on Design and Development of Project</a:t>
            </a:r>
            <a:endParaRPr lang="en-US" altLang="en-US" dirty="0">
              <a:solidFill>
                <a:srgbClr val="FF0000"/>
              </a:solidFill>
              <a:ea typeface="ＭＳ Ｐゴシック" panose="020B0600070205080204" pitchFamily="34" charset="-128"/>
            </a:endParaRPr>
          </a:p>
          <a:p>
            <a:pPr eaLnBrk="1" hangingPunct="1">
              <a:lnSpc>
                <a:spcPct val="80000"/>
              </a:lnSpc>
            </a:pPr>
            <a:r>
              <a:rPr lang="en-US" altLang="en-US" sz="2400" dirty="0">
                <a:solidFill>
                  <a:srgbClr val="FF0000"/>
                </a:solidFill>
                <a:ea typeface="ＭＳ Ｐゴシック" panose="020B0600070205080204" pitchFamily="34" charset="-128"/>
              </a:rPr>
              <a:t>Mid-Term Exam on Monday Oct 15 during class from 10 AM – 11:50 AM</a:t>
            </a:r>
          </a:p>
          <a:p>
            <a:pPr lvl="1" eaLnBrk="1" hangingPunct="1">
              <a:lnSpc>
                <a:spcPct val="80000"/>
              </a:lnSpc>
            </a:pPr>
            <a:r>
              <a:rPr lang="en-US" altLang="en-US" sz="2000" dirty="0">
                <a:solidFill>
                  <a:srgbClr val="FF0000"/>
                </a:solidFill>
                <a:ea typeface="ＭＳ Ｐゴシック" panose="020B0600070205080204" pitchFamily="34" charset="-128"/>
              </a:rPr>
              <a:t>Exam will be in </a:t>
            </a:r>
            <a:r>
              <a:rPr lang="en-US" altLang="en-US" sz="2000" dirty="0" err="1">
                <a:solidFill>
                  <a:srgbClr val="FF0000"/>
                </a:solidFill>
                <a:ea typeface="ＭＳ Ｐゴシック" panose="020B0600070205080204" pitchFamily="34" charset="-128"/>
              </a:rPr>
              <a:t>Lally</a:t>
            </a:r>
            <a:r>
              <a:rPr lang="en-US" altLang="en-US" sz="2000" dirty="0">
                <a:solidFill>
                  <a:srgbClr val="FF0000"/>
                </a:solidFill>
                <a:ea typeface="ＭＳ Ｐゴシック" panose="020B0600070205080204" pitchFamily="34" charset="-128"/>
              </a:rPr>
              <a:t> 102</a:t>
            </a:r>
          </a:p>
          <a:p>
            <a:pPr lvl="1" eaLnBrk="1" hangingPunct="1">
              <a:lnSpc>
                <a:spcPct val="80000"/>
              </a:lnSpc>
            </a:pPr>
            <a:r>
              <a:rPr lang="en-US" altLang="en-US" sz="2000" dirty="0">
                <a:solidFill>
                  <a:srgbClr val="FF0000"/>
                </a:solidFill>
                <a:ea typeface="ＭＳ Ｐゴシック" panose="020B0600070205080204" pitchFamily="34" charset="-128"/>
              </a:rPr>
              <a:t>See past Mid-Term Exams posted on LMS</a:t>
            </a:r>
            <a:r>
              <a:rPr lang="en-US" altLang="en-US" sz="2000" dirty="0">
                <a:solidFill>
                  <a:schemeClr val="tx1"/>
                </a:solidFill>
                <a:ea typeface="ＭＳ Ｐゴシック" panose="020B0600070205080204" pitchFamily="34" charset="-128"/>
              </a:rPr>
              <a:t> </a:t>
            </a:r>
          </a:p>
          <a:p>
            <a:pPr eaLnBrk="1" hangingPunct="1">
              <a:lnSpc>
                <a:spcPct val="80000"/>
              </a:lnSpc>
            </a:pPr>
            <a:r>
              <a:rPr lang="en-US" altLang="en-US" sz="2400" dirty="0">
                <a:solidFill>
                  <a:schemeClr val="tx1"/>
                </a:solidFill>
                <a:ea typeface="ＭＳ Ｐゴシック" panose="020B0600070205080204" pitchFamily="34" charset="-128"/>
              </a:rPr>
              <a:t>Note: Final Exam schedule is out</a:t>
            </a:r>
          </a:p>
          <a:p>
            <a:pPr lvl="1" eaLnBrk="1" hangingPunct="1">
              <a:lnSpc>
                <a:spcPct val="80000"/>
              </a:lnSpc>
            </a:pPr>
            <a:r>
              <a:rPr lang="en-US" altLang="en-US" sz="2000" dirty="0">
                <a:solidFill>
                  <a:schemeClr val="tx1"/>
                </a:solidFill>
                <a:ea typeface="ＭＳ Ｐゴシック" panose="020B0600070205080204" pitchFamily="34" charset="-128"/>
              </a:rPr>
              <a:t>Wednesday December 19 from 11:30 AM – 2:30 PM</a:t>
            </a:r>
          </a:p>
          <a:p>
            <a:pPr lvl="1" eaLnBrk="1" hangingPunct="1">
              <a:lnSpc>
                <a:spcPct val="80000"/>
              </a:lnSpc>
            </a:pPr>
            <a:r>
              <a:rPr lang="en-US" altLang="en-US" sz="2000" dirty="0">
                <a:solidFill>
                  <a:schemeClr val="tx1"/>
                </a:solidFill>
                <a:ea typeface="ＭＳ Ｐゴシック" panose="020B0600070205080204" pitchFamily="34" charset="-128"/>
              </a:rPr>
              <a:t>Location TBD</a:t>
            </a:r>
          </a:p>
          <a:p>
            <a:pPr eaLnBrk="1" hangingPunct="1">
              <a:lnSpc>
                <a:spcPct val="80000"/>
              </a:lnSpc>
            </a:pPr>
            <a:r>
              <a:rPr lang="en-US" sz="2400" dirty="0">
                <a:solidFill>
                  <a:schemeClr val="tx1"/>
                </a:solidFill>
                <a:ea typeface="ＭＳ Ｐゴシック" panose="020B0600070205080204" pitchFamily="34" charset="-128"/>
              </a:rPr>
              <a:t>Current Events</a:t>
            </a:r>
          </a:p>
          <a:p>
            <a:pPr eaLnBrk="1" hangingPunct="1">
              <a:lnSpc>
                <a:spcPct val="80000"/>
              </a:lnSpc>
            </a:pPr>
            <a:r>
              <a:rPr lang="en-US" sz="2400" dirty="0">
                <a:solidFill>
                  <a:schemeClr val="tx1"/>
                </a:solidFill>
                <a:ea typeface="ＭＳ Ｐゴシック" panose="020B0600070205080204" pitchFamily="34" charset="-128"/>
              </a:rPr>
              <a:t>Amazon Case </a:t>
            </a:r>
            <a:endParaRPr lang="en-US" altLang="en-US" sz="2400" dirty="0">
              <a:solidFill>
                <a:schemeClr val="tx1"/>
              </a:solidFill>
              <a:ea typeface="ＭＳ Ｐゴシック" panose="020B0600070205080204" pitchFamily="34"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“Scale” and “Selection” as a competitive advantage?</a:t>
            </a:r>
            <a:endParaRPr lang="en-US" sz="4000" b="1" dirty="0"/>
          </a:p>
        </p:txBody>
      </p:sp>
    </p:spTree>
    <p:extLst>
      <p:ext uri="{BB962C8B-B14F-4D97-AF65-F5344CB8AC3E}">
        <p14:creationId xmlns:p14="http://schemas.microsoft.com/office/powerpoint/2010/main" val="2623469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“Network Effects” as a competitive advantage?</a:t>
            </a:r>
            <a:endParaRPr lang="en-US" sz="4000" b="1" dirty="0"/>
          </a:p>
        </p:txBody>
      </p:sp>
    </p:spTree>
    <p:extLst>
      <p:ext uri="{BB962C8B-B14F-4D97-AF65-F5344CB8AC3E}">
        <p14:creationId xmlns:p14="http://schemas.microsoft.com/office/powerpoint/2010/main" val="36891371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“Low Costs” as a competitive advantage?</a:t>
            </a:r>
            <a:endParaRPr lang="en-US" sz="4000" b="1" dirty="0"/>
          </a:p>
        </p:txBody>
      </p:sp>
    </p:spTree>
    <p:extLst>
      <p:ext uri="{BB962C8B-B14F-4D97-AF65-F5344CB8AC3E}">
        <p14:creationId xmlns:p14="http://schemas.microsoft.com/office/powerpoint/2010/main" val="327536396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“Customer Experience” as a competitive advantage?</a:t>
            </a:r>
            <a:endParaRPr lang="en-US" sz="4000" b="1" dirty="0"/>
          </a:p>
        </p:txBody>
      </p:sp>
    </p:spTree>
    <p:extLst>
      <p:ext uri="{BB962C8B-B14F-4D97-AF65-F5344CB8AC3E}">
        <p14:creationId xmlns:p14="http://schemas.microsoft.com/office/powerpoint/2010/main" val="19504930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“Data” as a competitive advantage?</a:t>
            </a:r>
            <a:endParaRPr lang="en-US" sz="4000" b="1" dirty="0"/>
          </a:p>
        </p:txBody>
      </p:sp>
    </p:spTree>
    <p:extLst>
      <p:ext uri="{BB962C8B-B14F-4D97-AF65-F5344CB8AC3E}">
        <p14:creationId xmlns:p14="http://schemas.microsoft.com/office/powerpoint/2010/main" val="70181499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“Logistics” as a competitive advantage?</a:t>
            </a:r>
            <a:endParaRPr lang="en-US" sz="4000" b="1" dirty="0"/>
          </a:p>
        </p:txBody>
      </p:sp>
    </p:spTree>
    <p:extLst>
      <p:ext uri="{BB962C8B-B14F-4D97-AF65-F5344CB8AC3E}">
        <p14:creationId xmlns:p14="http://schemas.microsoft.com/office/powerpoint/2010/main" val="39003462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“Machine Learning” and “AI” as a competitive advantage?</a:t>
            </a:r>
            <a:endParaRPr lang="en-US" sz="4000" b="1" dirty="0"/>
          </a:p>
        </p:txBody>
      </p:sp>
    </p:spTree>
    <p:extLst>
      <p:ext uri="{BB962C8B-B14F-4D97-AF65-F5344CB8AC3E}">
        <p14:creationId xmlns:p14="http://schemas.microsoft.com/office/powerpoint/2010/main" val="417330054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“Cloud Computing” and “AWS” as a competitive advantage?</a:t>
            </a:r>
            <a:endParaRPr lang="en-US" sz="4000" b="1" dirty="0"/>
          </a:p>
        </p:txBody>
      </p:sp>
    </p:spTree>
    <p:extLst>
      <p:ext uri="{BB962C8B-B14F-4D97-AF65-F5344CB8AC3E}">
        <p14:creationId xmlns:p14="http://schemas.microsoft.com/office/powerpoint/2010/main" val="113198955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How has Amazon used “Brick and Mortar” Retail Stores as a competitive advantage?</a:t>
            </a:r>
            <a:endParaRPr lang="en-US" sz="4000" b="1" dirty="0"/>
          </a:p>
        </p:txBody>
      </p:sp>
    </p:spTree>
    <p:extLst>
      <p:ext uri="{BB962C8B-B14F-4D97-AF65-F5344CB8AC3E}">
        <p14:creationId xmlns:p14="http://schemas.microsoft.com/office/powerpoint/2010/main" val="5355350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What are the Revenues, Gross Profit Margins, and Net Profit Margins of Amazon, Alphabet (parent of Google), Netflix, Intel, and Cisco for the past one year (TTM – Trailing Twelve Months) and the past 5 year average as viewed at </a:t>
            </a:r>
            <a:r>
              <a:rPr lang="en-US" sz="3200" u="sng" dirty="0">
                <a:hlinkClick r:id="rId3"/>
              </a:rPr>
              <a:t>www.investing.com</a:t>
            </a:r>
            <a:r>
              <a:rPr lang="en-US" sz="3200" u="sng" dirty="0"/>
              <a:t>?</a:t>
            </a:r>
            <a:endParaRPr lang="en-US" sz="4000" b="1" dirty="0"/>
          </a:p>
        </p:txBody>
      </p:sp>
    </p:spTree>
    <p:extLst>
      <p:ext uri="{BB962C8B-B14F-4D97-AF65-F5344CB8AC3E}">
        <p14:creationId xmlns:p14="http://schemas.microsoft.com/office/powerpoint/2010/main" val="322654119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655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Here are all the gadgets Google just announced in one 48-second video”, Insider, Oct 9, 2018 </a:t>
            </a:r>
            <a:r>
              <a:rPr lang="en-US" dirty="0"/>
              <a:t/>
            </a:r>
            <a:br>
              <a:rPr lang="en-US" dirty="0"/>
            </a:br>
            <a:r>
              <a:rPr lang="en-US" altLang="en-US" sz="2400" dirty="0">
                <a:ea typeface="ＭＳ Ｐゴシック" panose="020B0600070205080204" pitchFamily="34" charset="-128"/>
                <a:hlinkClick r:id="rId2"/>
              </a:rPr>
              <a:t>https://www.thisisinsider.com/google-video-shows-pixel-3-google-home-hub-and-pixel-slate-in-under-a-minute-2018-10</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9B3A5473-A15F-4676-B41D-9FBF0E2B5887}"/>
              </a:ext>
            </a:extLst>
          </p:cNvPr>
          <p:cNvSpPr txBox="1"/>
          <p:nvPr/>
        </p:nvSpPr>
        <p:spPr>
          <a:xfrm>
            <a:off x="392112" y="4770437"/>
            <a:ext cx="9144000" cy="2585323"/>
          </a:xfrm>
          <a:prstGeom prst="rect">
            <a:avLst/>
          </a:prstGeom>
          <a:noFill/>
        </p:spPr>
        <p:txBody>
          <a:bodyPr wrap="square" rtlCol="0">
            <a:spAutoFit/>
          </a:bodyPr>
          <a:lstStyle/>
          <a:p>
            <a:r>
              <a:rPr lang="en-US" dirty="0"/>
              <a:t>Google </a:t>
            </a:r>
            <a:r>
              <a:rPr lang="en-US" dirty="0">
                <a:hlinkClick r:id="rId3"/>
              </a:rPr>
              <a:t>launched a bunch of new products</a:t>
            </a:r>
            <a:r>
              <a:rPr lang="en-US" dirty="0"/>
              <a:t>, including the Pixel 3 smartphone, at an event on Tuesday in New York.</a:t>
            </a:r>
          </a:p>
          <a:p>
            <a:endParaRPr lang="en-US" dirty="0"/>
          </a:p>
          <a:p>
            <a:r>
              <a:rPr lang="en-US" dirty="0"/>
              <a:t>But you don't have to watch the entire event to get the lowdown — Google itself posted an unlisted video to YouTube showing off all its new gadgets just minutes before the event started. Google quickly pulled the video, but we were able to save a copy:</a:t>
            </a:r>
          </a:p>
          <a:p>
            <a:endParaRPr lang="en-US" dirty="0"/>
          </a:p>
          <a:p>
            <a:r>
              <a:rPr lang="en-US" dirty="0"/>
              <a:t>The video shows off the Google Pixel 3, the Google Home Hub smart speaker, and the Pixel Slate tablet.</a:t>
            </a:r>
          </a:p>
        </p:txBody>
      </p:sp>
      <p:pic>
        <p:nvPicPr>
          <p:cNvPr id="2" name="Picture 1">
            <a:extLst>
              <a:ext uri="{FF2B5EF4-FFF2-40B4-BE49-F238E27FC236}">
                <a16:creationId xmlns:a16="http://schemas.microsoft.com/office/drawing/2014/main" id="{9F490C98-4655-FB47-9351-92A50A76850E}"/>
              </a:ext>
            </a:extLst>
          </p:cNvPr>
          <p:cNvPicPr>
            <a:picLocks noChangeAspect="1"/>
          </p:cNvPicPr>
          <p:nvPr/>
        </p:nvPicPr>
        <p:blipFill>
          <a:blip r:embed="rId4"/>
          <a:stretch>
            <a:fillRect/>
          </a:stretch>
        </p:blipFill>
        <p:spPr>
          <a:xfrm>
            <a:off x="2084784" y="1798637"/>
            <a:ext cx="5758655" cy="2879328"/>
          </a:xfrm>
          <a:prstGeom prst="rect">
            <a:avLst/>
          </a:prstGeom>
        </p:spPr>
      </p:pic>
    </p:spTree>
    <p:extLst>
      <p:ext uri="{BB962C8B-B14F-4D97-AF65-F5344CB8AC3E}">
        <p14:creationId xmlns:p14="http://schemas.microsoft.com/office/powerpoint/2010/main" val="274639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What is the Stock Price Comparison for Amazon, Alphabet, Netflix, Intel, and Cisco for the past 5 years as shown at </a:t>
            </a:r>
            <a:r>
              <a:rPr lang="en-US" sz="3200" u="sng" dirty="0">
                <a:hlinkClick r:id="rId3"/>
              </a:rPr>
              <a:t>www.google.com/finance</a:t>
            </a:r>
            <a:r>
              <a:rPr lang="en-US" sz="3200" dirty="0"/>
              <a:t> or </a:t>
            </a:r>
            <a:r>
              <a:rPr lang="en-US" sz="3200" u="sng" dirty="0">
                <a:hlinkClick r:id="rId4"/>
              </a:rPr>
              <a:t>www.investing.com</a:t>
            </a:r>
            <a:r>
              <a:rPr lang="en-US" sz="3200" dirty="0"/>
              <a:t>?  </a:t>
            </a:r>
            <a:endParaRPr lang="en-US" sz="4000" dirty="0"/>
          </a:p>
        </p:txBody>
      </p:sp>
    </p:spTree>
    <p:extLst>
      <p:ext uri="{BB962C8B-B14F-4D97-AF65-F5344CB8AC3E}">
        <p14:creationId xmlns:p14="http://schemas.microsoft.com/office/powerpoint/2010/main" val="240872978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50837"/>
            <a:ext cx="9448800" cy="1176338"/>
          </a:xfrm>
        </p:spPr>
        <p:txBody>
          <a:bodyPr/>
          <a:lstStyle/>
          <a:p>
            <a:r>
              <a:rPr lang="en-US" altLang="en-US" sz="4000" dirty="0">
                <a:ea typeface="ＭＳ Ｐゴシック" panose="020B0600070205080204" pitchFamily="34" charset="-128"/>
              </a:rPr>
              <a:t/>
            </a:r>
            <a:br>
              <a:rPr lang="en-US" altLang="en-US" sz="4000" dirty="0">
                <a:ea typeface="ＭＳ Ｐゴシック" panose="020B0600070205080204" pitchFamily="34" charset="-128"/>
              </a:rPr>
            </a:br>
            <a:r>
              <a:rPr lang="en-US" altLang="en-US" sz="4000" dirty="0">
                <a:ea typeface="ＭＳ Ｐゴシック" panose="020B0600070205080204" pitchFamily="34" charset="-128"/>
              </a:rPr>
              <a:t>Amazon, Alphabet, Netflix, Intel, Cisco Comparison for Last 5 Years</a:t>
            </a:r>
          </a:p>
        </p:txBody>
      </p:sp>
      <p:pic>
        <p:nvPicPr>
          <p:cNvPr id="4" name="Picture 3">
            <a:extLst>
              <a:ext uri="{FF2B5EF4-FFF2-40B4-BE49-F238E27FC236}">
                <a16:creationId xmlns:a16="http://schemas.microsoft.com/office/drawing/2014/main" id="{12395778-1B88-B847-8825-56D8C77FEF21}"/>
              </a:ext>
            </a:extLst>
          </p:cNvPr>
          <p:cNvPicPr>
            <a:picLocks noChangeAspect="1"/>
          </p:cNvPicPr>
          <p:nvPr/>
        </p:nvPicPr>
        <p:blipFill>
          <a:blip r:embed="rId3"/>
          <a:stretch>
            <a:fillRect/>
          </a:stretch>
        </p:blipFill>
        <p:spPr>
          <a:xfrm>
            <a:off x="0" y="1844188"/>
            <a:ext cx="10080625" cy="3871299"/>
          </a:xfrm>
          <a:prstGeom prst="rect">
            <a:avLst/>
          </a:prstGeom>
        </p:spPr>
      </p:pic>
    </p:spTree>
    <p:extLst>
      <p:ext uri="{BB962C8B-B14F-4D97-AF65-F5344CB8AC3E}">
        <p14:creationId xmlns:p14="http://schemas.microsoft.com/office/powerpoint/2010/main" val="393054267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“Which Company: Amazon, Alphabet, Netflix, Intel, or Cisco will have the largest percentage increase in Stock Price from now over the next 5 years. </a:t>
            </a:r>
          </a:p>
          <a:p>
            <a:endParaRPr lang="en-US" sz="3200" dirty="0"/>
          </a:p>
          <a:p>
            <a:r>
              <a:rPr lang="en-US" sz="3200" dirty="0"/>
              <a:t>Why?</a:t>
            </a:r>
            <a:endParaRPr lang="en-US" sz="4000" dirty="0"/>
          </a:p>
        </p:txBody>
      </p:sp>
    </p:spTree>
    <p:extLst>
      <p:ext uri="{BB962C8B-B14F-4D97-AF65-F5344CB8AC3E}">
        <p14:creationId xmlns:p14="http://schemas.microsoft.com/office/powerpoint/2010/main" val="13990933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Mon, Oct 15,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3" y="1565274"/>
            <a:ext cx="8610600" cy="5795963"/>
          </a:xfrm>
        </p:spPr>
        <p:txBody>
          <a:bodyPr/>
          <a:lstStyle/>
          <a:p>
            <a:pPr eaLnBrk="1" hangingPunct="1">
              <a:lnSpc>
                <a:spcPct val="80000"/>
              </a:lnSpc>
            </a:pPr>
            <a:r>
              <a:rPr lang="en-US" altLang="en-US" sz="4800" dirty="0">
                <a:solidFill>
                  <a:srgbClr val="FF0000"/>
                </a:solidFill>
                <a:ea typeface="ＭＳ Ｐゴシック" panose="020B0600070205080204" pitchFamily="34" charset="-128"/>
              </a:rPr>
              <a:t>Mid-Term Exam on Monday Oct 15 during class from 10 AM – 11:50 AM</a:t>
            </a:r>
          </a:p>
          <a:p>
            <a:pPr marL="0" indent="0" eaLnBrk="1" hangingPunct="1">
              <a:lnSpc>
                <a:spcPct val="80000"/>
              </a:lnSpc>
              <a:buNone/>
            </a:pPr>
            <a:endParaRPr lang="en-US" altLang="en-US" sz="4800" dirty="0">
              <a:solidFill>
                <a:srgbClr val="FF0000"/>
              </a:solidFill>
              <a:ea typeface="ＭＳ Ｐゴシック" panose="020B0600070205080204" pitchFamily="34" charset="-128"/>
            </a:endParaRPr>
          </a:p>
          <a:p>
            <a:pPr lvl="1" eaLnBrk="1" hangingPunct="1">
              <a:lnSpc>
                <a:spcPct val="80000"/>
              </a:lnSpc>
            </a:pPr>
            <a:r>
              <a:rPr lang="en-US" altLang="en-US" sz="3600" dirty="0">
                <a:solidFill>
                  <a:srgbClr val="FF0000"/>
                </a:solidFill>
                <a:ea typeface="ＭＳ Ｐゴシック" panose="020B0600070205080204" pitchFamily="34" charset="-128"/>
              </a:rPr>
              <a:t>Exam will be in </a:t>
            </a:r>
            <a:r>
              <a:rPr lang="en-US" altLang="en-US" sz="3600" dirty="0" err="1">
                <a:solidFill>
                  <a:srgbClr val="FF0000"/>
                </a:solidFill>
                <a:ea typeface="ＭＳ Ｐゴシック" panose="020B0600070205080204" pitchFamily="34" charset="-128"/>
              </a:rPr>
              <a:t>Lally</a:t>
            </a:r>
            <a:r>
              <a:rPr lang="en-US" altLang="en-US" sz="3600" dirty="0">
                <a:solidFill>
                  <a:srgbClr val="FF0000"/>
                </a:solidFill>
                <a:ea typeface="ＭＳ Ｐゴシック" panose="020B0600070205080204" pitchFamily="34" charset="-128"/>
              </a:rPr>
              <a:t> 102</a:t>
            </a:r>
          </a:p>
          <a:p>
            <a:pPr marL="385762" lvl="1" indent="0" eaLnBrk="1" hangingPunct="1">
              <a:lnSpc>
                <a:spcPct val="80000"/>
              </a:lnSpc>
              <a:buNone/>
            </a:pPr>
            <a:endParaRPr lang="en-US" altLang="en-US" sz="3600" dirty="0">
              <a:solidFill>
                <a:srgbClr val="FF0000"/>
              </a:solidFill>
              <a:ea typeface="ＭＳ Ｐゴシック" panose="020B0600070205080204" pitchFamily="34" charset="-128"/>
            </a:endParaRPr>
          </a:p>
          <a:p>
            <a:pPr lvl="1" eaLnBrk="1" hangingPunct="1">
              <a:lnSpc>
                <a:spcPct val="80000"/>
              </a:lnSpc>
            </a:pPr>
            <a:r>
              <a:rPr lang="en-US" altLang="en-US" sz="3600" dirty="0">
                <a:solidFill>
                  <a:srgbClr val="FF0000"/>
                </a:solidFill>
                <a:ea typeface="ＭＳ Ｐゴシック" panose="020B0600070205080204" pitchFamily="34" charset="-128"/>
              </a:rPr>
              <a:t>See past Mid-Term Exams posted on LMS</a:t>
            </a:r>
            <a:r>
              <a:rPr lang="en-US" altLang="en-US" sz="3600" dirty="0">
                <a:solidFill>
                  <a:schemeClr val="tx1"/>
                </a:solidFill>
                <a:ea typeface="ＭＳ Ｐゴシック" panose="020B0600070205080204" pitchFamily="34" charset="-128"/>
              </a:rPr>
              <a:t> </a:t>
            </a:r>
          </a:p>
        </p:txBody>
      </p:sp>
    </p:spTree>
    <p:extLst>
      <p:ext uri="{BB962C8B-B14F-4D97-AF65-F5344CB8AC3E}">
        <p14:creationId xmlns:p14="http://schemas.microsoft.com/office/powerpoint/2010/main" val="2630331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655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Snap takes on Netflix with new short-form 'Originals’”, </a:t>
            </a:r>
            <a:r>
              <a:rPr lang="en-US" sz="2400" dirty="0" err="1"/>
              <a:t>Engadget</a:t>
            </a:r>
            <a:r>
              <a:rPr lang="en-US" sz="2400" dirty="0"/>
              <a:t>, Oct 10, 2018 </a:t>
            </a:r>
            <a:r>
              <a:rPr lang="en-US" dirty="0"/>
              <a:t/>
            </a:r>
            <a:br>
              <a:rPr lang="en-US" dirty="0"/>
            </a:br>
            <a:r>
              <a:rPr lang="en-US" altLang="en-US" sz="2400" dirty="0">
                <a:ea typeface="ＭＳ Ｐゴシック" panose="020B0600070205080204" pitchFamily="34" charset="-128"/>
                <a:hlinkClick r:id="rId2"/>
              </a:rPr>
              <a:t>https://www.engadget.com/2018/10/10/snap-originals-docuseries/</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9B3A5473-A15F-4676-B41D-9FBF0E2B5887}"/>
              </a:ext>
            </a:extLst>
          </p:cNvPr>
          <p:cNvSpPr txBox="1"/>
          <p:nvPr/>
        </p:nvSpPr>
        <p:spPr>
          <a:xfrm>
            <a:off x="239712" y="1722437"/>
            <a:ext cx="3810000" cy="3970318"/>
          </a:xfrm>
          <a:prstGeom prst="rect">
            <a:avLst/>
          </a:prstGeom>
          <a:noFill/>
        </p:spPr>
        <p:txBody>
          <a:bodyPr wrap="square" rtlCol="0">
            <a:spAutoFit/>
          </a:bodyPr>
          <a:lstStyle/>
          <a:p>
            <a:r>
              <a:rPr lang="en-US" dirty="0"/>
              <a:t>Snap chief Evan Spiegel recently </a:t>
            </a:r>
            <a:r>
              <a:rPr lang="en-US" dirty="0">
                <a:hlinkClick r:id="rId3"/>
              </a:rPr>
              <a:t>told</a:t>
            </a:r>
            <a:r>
              <a:rPr lang="en-US" dirty="0"/>
              <a:t> employees in an internal letter that it's putting a focus on Shows in an effort to achieve full-year profitability in 2019. It looks like the company is going full steam ahead with that strategy, because it has just revealed quite a lengthy list of new scripted originals and docuseries titles. The app will roll out the first episodes for two of the scripted shows and one docuseries sometime today.</a:t>
            </a:r>
          </a:p>
        </p:txBody>
      </p:sp>
      <p:pic>
        <p:nvPicPr>
          <p:cNvPr id="4" name="Picture 3">
            <a:extLst>
              <a:ext uri="{FF2B5EF4-FFF2-40B4-BE49-F238E27FC236}">
                <a16:creationId xmlns:a16="http://schemas.microsoft.com/office/drawing/2014/main" id="{4E594DAE-D8E1-6C4E-B29F-A27A1253A1E9}"/>
              </a:ext>
            </a:extLst>
          </p:cNvPr>
          <p:cNvPicPr>
            <a:picLocks noChangeAspect="1"/>
          </p:cNvPicPr>
          <p:nvPr/>
        </p:nvPicPr>
        <p:blipFill>
          <a:blip r:embed="rId4"/>
          <a:stretch>
            <a:fillRect/>
          </a:stretch>
        </p:blipFill>
        <p:spPr>
          <a:xfrm>
            <a:off x="3894117" y="1493837"/>
            <a:ext cx="6022995" cy="2514600"/>
          </a:xfrm>
          <a:prstGeom prst="rect">
            <a:avLst/>
          </a:prstGeom>
        </p:spPr>
      </p:pic>
      <p:sp>
        <p:nvSpPr>
          <p:cNvPr id="6" name="TextBox 5">
            <a:extLst>
              <a:ext uri="{FF2B5EF4-FFF2-40B4-BE49-F238E27FC236}">
                <a16:creationId xmlns:a16="http://schemas.microsoft.com/office/drawing/2014/main" id="{DE39A116-1352-3345-B20C-849D4B452848}"/>
              </a:ext>
            </a:extLst>
          </p:cNvPr>
          <p:cNvSpPr txBox="1"/>
          <p:nvPr/>
        </p:nvSpPr>
        <p:spPr>
          <a:xfrm>
            <a:off x="4125912" y="4374316"/>
            <a:ext cx="5715000" cy="3139321"/>
          </a:xfrm>
          <a:prstGeom prst="rect">
            <a:avLst/>
          </a:prstGeom>
          <a:noFill/>
        </p:spPr>
        <p:txBody>
          <a:bodyPr wrap="square" rtlCol="0">
            <a:spAutoFit/>
          </a:bodyPr>
          <a:lstStyle/>
          <a:p>
            <a:r>
              <a:rPr lang="en-US" dirty="0"/>
              <a:t>While they're </a:t>
            </a:r>
            <a:r>
              <a:rPr lang="en-US" dirty="0">
                <a:hlinkClick r:id="rId5"/>
              </a:rPr>
              <a:t>far from</a:t>
            </a:r>
            <a:r>
              <a:rPr lang="en-US" dirty="0"/>
              <a:t> the first slate of original programming on the platform, these new titles mark the launch of "Snap Originals" as a format. Snap will release one fast-paced, five-minute episode for each title every day. They're short and explosive, because they were specifically created with mobile users in mind, but the platform promises that each episode still has a beginning, a middle and an end. In addition, the company has created interactive augmented reality elements for some episodes to make them fun and immersive.</a:t>
            </a:r>
          </a:p>
        </p:txBody>
      </p:sp>
    </p:spTree>
    <p:extLst>
      <p:ext uri="{BB962C8B-B14F-4D97-AF65-F5344CB8AC3E}">
        <p14:creationId xmlns:p14="http://schemas.microsoft.com/office/powerpoint/2010/main" val="3942229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2" y="1036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Snap slides to record low after announcing scripted shows”, Business Insider, Oct 10, 2018 </a:t>
            </a:r>
            <a:r>
              <a:rPr lang="en-US" dirty="0"/>
              <a:t/>
            </a:r>
            <a:br>
              <a:rPr lang="en-US" dirty="0"/>
            </a:br>
            <a:r>
              <a:rPr lang="en-US" altLang="en-US" sz="2400" dirty="0">
                <a:ea typeface="ＭＳ Ｐゴシック" panose="020B0600070205080204" pitchFamily="34" charset="-128"/>
                <a:hlinkClick r:id="rId2"/>
              </a:rPr>
              <a:t>https://markets.businessinsider.com/news/stocks/snap-stock-price-record-low-scripted-shows-announcement-2018-10-1027605434#</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9B3A5473-A15F-4676-B41D-9FBF0E2B5887}"/>
              </a:ext>
            </a:extLst>
          </p:cNvPr>
          <p:cNvSpPr txBox="1"/>
          <p:nvPr/>
        </p:nvSpPr>
        <p:spPr>
          <a:xfrm>
            <a:off x="315912" y="2027237"/>
            <a:ext cx="3886200" cy="4247317"/>
          </a:xfrm>
          <a:prstGeom prst="rect">
            <a:avLst/>
          </a:prstGeom>
          <a:noFill/>
        </p:spPr>
        <p:txBody>
          <a:bodyPr wrap="square" rtlCol="0">
            <a:spAutoFit/>
          </a:bodyPr>
          <a:lstStyle/>
          <a:p>
            <a:r>
              <a:rPr lang="en-US" dirty="0"/>
              <a:t>Even the announcement of </a:t>
            </a:r>
            <a:r>
              <a:rPr lang="en-US" b="1" dirty="0">
                <a:hlinkClick r:id="rId3"/>
              </a:rPr>
              <a:t>new scripted shows</a:t>
            </a:r>
            <a:r>
              <a:rPr lang="en-US" dirty="0"/>
              <a:t> isn't helping lift Snap's share price, which hit a record low Wednesday morning.</a:t>
            </a:r>
          </a:p>
          <a:p>
            <a:r>
              <a:rPr lang="en-US" dirty="0"/>
              <a:t>After briefly jumping 2% in premarket trading following the announcement of the new shows, called Snap Originals, shares slid into the red as the market opened, touching a new low of $6.80 apiece.</a:t>
            </a:r>
          </a:p>
          <a:p>
            <a:r>
              <a:rPr lang="en-US" dirty="0"/>
              <a:t>Snap's stock has been hammered this year as the company's photo-sharing app, Snapchat, struggles to keep pace with Facebook's Instagram. </a:t>
            </a:r>
          </a:p>
        </p:txBody>
      </p:sp>
      <p:pic>
        <p:nvPicPr>
          <p:cNvPr id="4" name="Picture 3">
            <a:extLst>
              <a:ext uri="{FF2B5EF4-FFF2-40B4-BE49-F238E27FC236}">
                <a16:creationId xmlns:a16="http://schemas.microsoft.com/office/drawing/2014/main" id="{CDADACA5-84C4-7B41-A886-D466F215512D}"/>
              </a:ext>
            </a:extLst>
          </p:cNvPr>
          <p:cNvPicPr>
            <a:picLocks noChangeAspect="1"/>
          </p:cNvPicPr>
          <p:nvPr/>
        </p:nvPicPr>
        <p:blipFill>
          <a:blip r:embed="rId4"/>
          <a:stretch>
            <a:fillRect/>
          </a:stretch>
        </p:blipFill>
        <p:spPr>
          <a:xfrm>
            <a:off x="4067957" y="1874837"/>
            <a:ext cx="5772955" cy="4191000"/>
          </a:xfrm>
          <a:prstGeom prst="rect">
            <a:avLst/>
          </a:prstGeom>
        </p:spPr>
      </p:pic>
      <p:sp>
        <p:nvSpPr>
          <p:cNvPr id="6" name="TextBox 5">
            <a:extLst>
              <a:ext uri="{FF2B5EF4-FFF2-40B4-BE49-F238E27FC236}">
                <a16:creationId xmlns:a16="http://schemas.microsoft.com/office/drawing/2014/main" id="{559ACD4C-A930-484D-A968-E7A49282DE6A}"/>
              </a:ext>
            </a:extLst>
          </p:cNvPr>
          <p:cNvSpPr txBox="1"/>
          <p:nvPr/>
        </p:nvSpPr>
        <p:spPr>
          <a:xfrm>
            <a:off x="239712" y="6237108"/>
            <a:ext cx="9601200" cy="1200329"/>
          </a:xfrm>
          <a:prstGeom prst="rect">
            <a:avLst/>
          </a:prstGeom>
          <a:noFill/>
        </p:spPr>
        <p:txBody>
          <a:bodyPr wrap="square" rtlCol="0">
            <a:spAutoFit/>
          </a:bodyPr>
          <a:lstStyle/>
          <a:p>
            <a:r>
              <a:rPr lang="en-US" dirty="0"/>
              <a:t>Earlier this year, Instagram </a:t>
            </a:r>
            <a:r>
              <a:rPr lang="en-US" b="1" dirty="0">
                <a:hlinkClick r:id="rId5"/>
              </a:rPr>
              <a:t>said more than 400 million people</a:t>
            </a:r>
            <a:r>
              <a:rPr lang="en-US" dirty="0"/>
              <a:t> used its Stories feature, an amount nearly twice that of Snapchat's daily active users. After releasing a largely unpopular app redesign in February, Snap reported that Snapchat's daily active users fell for the first time on record during the second quarter.</a:t>
            </a:r>
          </a:p>
        </p:txBody>
      </p:sp>
    </p:spTree>
    <p:extLst>
      <p:ext uri="{BB962C8B-B14F-4D97-AF65-F5344CB8AC3E}">
        <p14:creationId xmlns:p14="http://schemas.microsoft.com/office/powerpoint/2010/main" val="1657371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2" y="655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Can Snap Afford Evan Spiegel's Big Plans?”, The Motley Fool, Oct 9, 2018 </a:t>
            </a:r>
            <a:r>
              <a:rPr lang="en-US" dirty="0"/>
              <a:t/>
            </a:r>
            <a:br>
              <a:rPr lang="en-US" dirty="0"/>
            </a:br>
            <a:r>
              <a:rPr lang="en-US" altLang="en-US" sz="2400" dirty="0">
                <a:ea typeface="ＭＳ Ｐゴシック" panose="020B0600070205080204" pitchFamily="34" charset="-128"/>
                <a:hlinkClick r:id="rId2"/>
              </a:rPr>
              <a:t>https://www.fool.com/investing/2018/10/09/can-snap-afford-evan-spiegels-big-plans.aspx</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6" name="TextBox 5">
            <a:extLst>
              <a:ext uri="{FF2B5EF4-FFF2-40B4-BE49-F238E27FC236}">
                <a16:creationId xmlns:a16="http://schemas.microsoft.com/office/drawing/2014/main" id="{559ACD4C-A930-484D-A968-E7A49282DE6A}"/>
              </a:ext>
            </a:extLst>
          </p:cNvPr>
          <p:cNvSpPr txBox="1"/>
          <p:nvPr/>
        </p:nvSpPr>
        <p:spPr>
          <a:xfrm>
            <a:off x="315912" y="1646237"/>
            <a:ext cx="9601200" cy="5909310"/>
          </a:xfrm>
          <a:prstGeom prst="rect">
            <a:avLst/>
          </a:prstGeom>
          <a:noFill/>
        </p:spPr>
        <p:txBody>
          <a:bodyPr wrap="square" rtlCol="0">
            <a:spAutoFit/>
          </a:bodyPr>
          <a:lstStyle/>
          <a:p>
            <a:r>
              <a:rPr lang="en-US" b="1" dirty="0"/>
              <a:t>Snap</a:t>
            </a:r>
            <a:r>
              <a:rPr lang="en-US" dirty="0"/>
              <a:t> (</a:t>
            </a:r>
            <a:r>
              <a:rPr lang="en-US" u="sng" dirty="0">
                <a:hlinkClick r:id="rId3"/>
              </a:rPr>
              <a:t>NYSE:SNAP</a:t>
            </a:r>
            <a:r>
              <a:rPr lang="en-US" dirty="0"/>
              <a:t>) CEO Evan Spiegel rallied his troops with a 6,000-word missive at the end of September. Among his objectives was refocusing on the core product value of being the fastest way to communicate; he expects this to result in a return to user growth, particularly in emerging markets.</a:t>
            </a:r>
          </a:p>
          <a:p>
            <a:endParaRPr lang="en-US" dirty="0"/>
          </a:p>
          <a:p>
            <a:r>
              <a:rPr lang="en-US" dirty="0"/>
              <a:t>In fact, analyst Michael Nathanson points out that Snap is "quickly running out of money," as </a:t>
            </a:r>
            <a:r>
              <a:rPr lang="en-US" u="sng" dirty="0">
                <a:hlinkClick r:id="rId4"/>
              </a:rPr>
              <a:t>Bloomberg reports</a:t>
            </a:r>
            <a:r>
              <a:rPr lang="en-US" dirty="0"/>
              <a:t>. He expects Snap to lose $1.5 billion next year as it invests to grow the user base. Unless Snap makes some serious cost cuts, either user growth or profitability has to give.</a:t>
            </a:r>
          </a:p>
          <a:p>
            <a:endParaRPr lang="en-US" dirty="0"/>
          </a:p>
          <a:p>
            <a:r>
              <a:rPr lang="en-US" dirty="0"/>
              <a:t>The biggest challenge Snap faces in growing its user base and producing improvements in cash flow at the same time is that Snap's user growth and cash expenditures move in lockstep. That's because Snap never made the switch to building and operating its own servers, like other web companies of its size. Instead, it's relying on the cloud computing services of </a:t>
            </a:r>
            <a:r>
              <a:rPr lang="en-US" b="1" dirty="0"/>
              <a:t>Amazon</a:t>
            </a:r>
            <a:r>
              <a:rPr lang="en-US" dirty="0"/>
              <a:t> and </a:t>
            </a:r>
            <a:r>
              <a:rPr lang="en-US" b="1" dirty="0"/>
              <a:t>Alphabet</a:t>
            </a:r>
            <a:r>
              <a:rPr lang="en-US" dirty="0"/>
              <a:t>'s Google.</a:t>
            </a:r>
          </a:p>
          <a:p>
            <a:endParaRPr lang="en-US" dirty="0"/>
          </a:p>
          <a:p>
            <a:r>
              <a:rPr lang="en-US" dirty="0"/>
              <a:t>So each new user adds to the </a:t>
            </a:r>
            <a:r>
              <a:rPr lang="en-US" u="sng" dirty="0">
                <a:hlinkClick r:id="rId5"/>
              </a:rPr>
              <a:t>cloud infrastructure costs</a:t>
            </a:r>
            <a:r>
              <a:rPr lang="en-US" dirty="0"/>
              <a:t> Snap pays its cloud providers. That would be fine if Snap can generate more revenue from those users than it pays its server providers, as it does in North America. But that's not the case everywhere in the world. In Europe, for example, Snap generated just $0.66 in revenue per user in the second quarter. Infrastructure costs during the same period totaled $0.72 per user.</a:t>
            </a:r>
          </a:p>
        </p:txBody>
      </p:sp>
    </p:spTree>
    <p:extLst>
      <p:ext uri="{BB962C8B-B14F-4D97-AF65-F5344CB8AC3E}">
        <p14:creationId xmlns:p14="http://schemas.microsoft.com/office/powerpoint/2010/main" val="1532075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What is the history of Amazon?</a:t>
            </a:r>
            <a:endParaRPr lang="en-US" sz="4000" b="1" dirty="0"/>
          </a:p>
        </p:txBody>
      </p:sp>
    </p:spTree>
    <p:extLst>
      <p:ext uri="{BB962C8B-B14F-4D97-AF65-F5344CB8AC3E}">
        <p14:creationId xmlns:p14="http://schemas.microsoft.com/office/powerpoint/2010/main" val="23391531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68301"/>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1112837"/>
            <a:ext cx="8610600" cy="5543550"/>
          </a:xfrm>
        </p:spPr>
        <p:txBody>
          <a:bodyPr/>
          <a:lstStyle/>
          <a:p>
            <a:r>
              <a:rPr lang="en-US" sz="3200" dirty="0"/>
              <a:t>What is the history of Amazon?</a:t>
            </a:r>
          </a:p>
          <a:p>
            <a:r>
              <a:rPr lang="en-US" sz="2000" dirty="0">
                <a:solidFill>
                  <a:srgbClr val="FF0000"/>
                </a:solidFill>
              </a:rPr>
              <a:t>1995 Bezos launches online Bookstore</a:t>
            </a:r>
          </a:p>
          <a:p>
            <a:r>
              <a:rPr lang="en-US" sz="2000" dirty="0">
                <a:solidFill>
                  <a:srgbClr val="FF0000"/>
                </a:solidFill>
              </a:rPr>
              <a:t>Mocked by Trade for 7 years without profit</a:t>
            </a:r>
          </a:p>
          <a:p>
            <a:r>
              <a:rPr lang="en-US" sz="2000" dirty="0">
                <a:solidFill>
                  <a:srgbClr val="FF0000"/>
                </a:solidFill>
              </a:rPr>
              <a:t>$3B loss, stock price goes from $100/</a:t>
            </a:r>
            <a:r>
              <a:rPr lang="en-US" sz="2000" dirty="0" err="1">
                <a:solidFill>
                  <a:srgbClr val="FF0000"/>
                </a:solidFill>
              </a:rPr>
              <a:t>sh</a:t>
            </a:r>
            <a:r>
              <a:rPr lang="en-US" sz="2000" dirty="0">
                <a:solidFill>
                  <a:srgbClr val="FF0000"/>
                </a:solidFill>
              </a:rPr>
              <a:t> to $6/</a:t>
            </a:r>
            <a:r>
              <a:rPr lang="en-US" sz="2000" dirty="0" err="1">
                <a:solidFill>
                  <a:srgbClr val="FF0000"/>
                </a:solidFill>
              </a:rPr>
              <a:t>sh</a:t>
            </a:r>
            <a:endParaRPr lang="en-US" sz="2000" dirty="0">
              <a:solidFill>
                <a:srgbClr val="FF0000"/>
              </a:solidFill>
            </a:endParaRPr>
          </a:p>
          <a:p>
            <a:r>
              <a:rPr lang="en-US" sz="2000" dirty="0">
                <a:solidFill>
                  <a:srgbClr val="FF0000"/>
                </a:solidFill>
              </a:rPr>
              <a:t>2002 introduce Kindle</a:t>
            </a:r>
          </a:p>
          <a:p>
            <a:r>
              <a:rPr lang="en-US" sz="2000" dirty="0">
                <a:solidFill>
                  <a:srgbClr val="FF0000"/>
                </a:solidFill>
              </a:rPr>
              <a:t>2006 introduce Amazon Web Services (AWS)</a:t>
            </a:r>
          </a:p>
          <a:p>
            <a:r>
              <a:rPr lang="en-US" sz="2000" dirty="0">
                <a:solidFill>
                  <a:srgbClr val="FF0000"/>
                </a:solidFill>
              </a:rPr>
              <a:t>2014 introduce </a:t>
            </a:r>
            <a:r>
              <a:rPr lang="en-US" sz="2000" dirty="0" err="1">
                <a:solidFill>
                  <a:srgbClr val="FF0000"/>
                </a:solidFill>
              </a:rPr>
              <a:t>FirePhone</a:t>
            </a:r>
            <a:endParaRPr lang="en-US" sz="2000" dirty="0">
              <a:solidFill>
                <a:srgbClr val="FF0000"/>
              </a:solidFill>
            </a:endParaRPr>
          </a:p>
          <a:p>
            <a:r>
              <a:rPr lang="en-US" sz="2000" dirty="0">
                <a:solidFill>
                  <a:srgbClr val="FF0000"/>
                </a:solidFill>
              </a:rPr>
              <a:t>2015 overtook Wal-Mart as largest global retailer</a:t>
            </a:r>
          </a:p>
          <a:p>
            <a:r>
              <a:rPr lang="en-US" sz="2000" dirty="0">
                <a:solidFill>
                  <a:srgbClr val="FF0000"/>
                </a:solidFill>
              </a:rPr>
              <a:t>2015 introduce Echo broadly</a:t>
            </a:r>
          </a:p>
          <a:p>
            <a:r>
              <a:rPr lang="en-US" sz="2000" dirty="0">
                <a:solidFill>
                  <a:srgbClr val="FF0000"/>
                </a:solidFill>
              </a:rPr>
              <a:t>2017 bought Whole Foods</a:t>
            </a:r>
          </a:p>
        </p:txBody>
      </p:sp>
    </p:spTree>
    <p:extLst>
      <p:ext uri="{BB962C8B-B14F-4D97-AF65-F5344CB8AC3E}">
        <p14:creationId xmlns:p14="http://schemas.microsoft.com/office/powerpoint/2010/main" val="35242064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92113" y="317499"/>
            <a:ext cx="9448800" cy="1176338"/>
          </a:xfrm>
        </p:spPr>
        <p:txBody>
          <a:bodyPr/>
          <a:lstStyle/>
          <a:p>
            <a:r>
              <a:rPr lang="en-US" altLang="en-US" sz="4000" dirty="0">
                <a:ea typeface="ＭＳ Ｐゴシック" panose="020B0600070205080204" pitchFamily="34" charset="-128"/>
              </a:rPr>
              <a:t>Amazon Case</a:t>
            </a:r>
          </a:p>
        </p:txBody>
      </p:sp>
      <p:sp>
        <p:nvSpPr>
          <p:cNvPr id="8195" name="Rectangle 3"/>
          <p:cNvSpPr>
            <a:spLocks noGrp="1" noChangeArrowheads="1"/>
          </p:cNvSpPr>
          <p:nvPr>
            <p:ph idx="1"/>
          </p:nvPr>
        </p:nvSpPr>
        <p:spPr>
          <a:xfrm>
            <a:off x="925513" y="2046287"/>
            <a:ext cx="8610600" cy="5543550"/>
          </a:xfrm>
        </p:spPr>
        <p:txBody>
          <a:bodyPr/>
          <a:lstStyle/>
          <a:p>
            <a:r>
              <a:rPr lang="en-US" sz="3200" dirty="0"/>
              <a:t>In what businesses does Amazon compete?</a:t>
            </a:r>
            <a:endParaRPr lang="en-US" sz="4000" b="1" dirty="0"/>
          </a:p>
        </p:txBody>
      </p:sp>
    </p:spTree>
    <p:extLst>
      <p:ext uri="{BB962C8B-B14F-4D97-AF65-F5344CB8AC3E}">
        <p14:creationId xmlns:p14="http://schemas.microsoft.com/office/powerpoint/2010/main" val="1780339249"/>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31610</TotalTime>
  <Words>956</Words>
  <Application>Microsoft Office PowerPoint</Application>
  <PresentationFormat>Custom</PresentationFormat>
  <Paragraphs>246</Paragraphs>
  <Slides>33</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ＭＳ Ｐゴシック</vt:lpstr>
      <vt:lpstr>ＭＳ Ｐゴシック</vt:lpstr>
      <vt:lpstr>Arial</vt:lpstr>
      <vt:lpstr>Bitstream Vera Sans</vt:lpstr>
      <vt:lpstr>News Gothic MT</vt:lpstr>
      <vt:lpstr>Tahoma</vt:lpstr>
      <vt:lpstr>Times New Roman</vt:lpstr>
      <vt:lpstr>Wingdings</vt:lpstr>
      <vt:lpstr>Wingdings 2</vt:lpstr>
      <vt:lpstr>Breeze</vt:lpstr>
      <vt:lpstr>Managing Information Technology Resources ITWS 4310</vt:lpstr>
      <vt:lpstr>Managing IT Resources Class Outline: Thurs, Oct 11, 2018</vt:lpstr>
      <vt:lpstr>Technology Current Events: “Here are all the gadgets Google just announced in one 48-second video”, Insider, Oct 9, 2018  https://www.thisisinsider.com/google-video-shows-pixel-3-google-home-hub-and-pixel-slate-in-under-a-minute-2018-10 </vt:lpstr>
      <vt:lpstr>Technology Current Events: “Snap takes on Netflix with new short-form 'Originals’”, Engadget, Oct 10, 2018  https://www.engadget.com/2018/10/10/snap-originals-docuseries/ </vt:lpstr>
      <vt:lpstr>Technology Current Events: “Snap slides to record low after announcing scripted shows”, Business Insider, Oct 10, 2018  https://markets.businessinsider.com/news/stocks/snap-stock-price-record-low-scripted-shows-announcement-2018-10-1027605434#  </vt:lpstr>
      <vt:lpstr>Technology Current Events: “Can Snap Afford Evan Spiegel's Big Plans?”, The Motley Fool, Oct 9, 2018  https://www.fool.com/investing/2018/10/09/can-snap-afford-evan-spiegels-big-plans.aspx </vt:lpstr>
      <vt:lpstr>Amazon Case</vt:lpstr>
      <vt:lpstr>Amazon Case</vt:lpstr>
      <vt:lpstr>Amazon Case</vt:lpstr>
      <vt:lpstr>Amazon Case</vt:lpstr>
      <vt:lpstr>The Businesses of Amazon</vt:lpstr>
      <vt:lpstr>Amazon Case</vt:lpstr>
      <vt:lpstr>The Competitors of Amazon</vt:lpstr>
      <vt:lpstr>What is the “Porter Five Forces of Competition” analysis for the “Internet Services”  Industry?</vt:lpstr>
      <vt:lpstr>PowerPoint Presentation</vt:lpstr>
      <vt:lpstr>Amazon Case</vt:lpstr>
      <vt:lpstr>PowerPoint Presentation</vt:lpstr>
      <vt:lpstr>Amazon Case</vt:lpstr>
      <vt:lpstr>Extended Value Chain or Ecosystem</vt:lpstr>
      <vt:lpstr>Amazon Case</vt:lpstr>
      <vt:lpstr>Amazon Case</vt:lpstr>
      <vt:lpstr>Amazon Case</vt:lpstr>
      <vt:lpstr>Amazon Case</vt:lpstr>
      <vt:lpstr>Amazon Case</vt:lpstr>
      <vt:lpstr>Amazon Case</vt:lpstr>
      <vt:lpstr>Amazon Case</vt:lpstr>
      <vt:lpstr>Amazon Case</vt:lpstr>
      <vt:lpstr>Amazon Case</vt:lpstr>
      <vt:lpstr>Amazon Case</vt:lpstr>
      <vt:lpstr>Amazon Case</vt:lpstr>
      <vt:lpstr> Amazon, Alphabet, Netflix, Intel, Cisco Comparison for Last 5 Years</vt:lpstr>
      <vt:lpstr>Amazon Case</vt:lpstr>
      <vt:lpstr>Managing IT Resources Class Outline: Mon, Oct 15,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530</cp:revision>
  <cp:lastPrinted>2009-08-21T01:49:58Z</cp:lastPrinted>
  <dcterms:created xsi:type="dcterms:W3CDTF">2009-08-23T21:56:42Z</dcterms:created>
  <dcterms:modified xsi:type="dcterms:W3CDTF">2018-10-11T16:39:15Z</dcterms:modified>
</cp:coreProperties>
</file>